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5" d="100"/>
          <a:sy n="75" d="100"/>
        </p:scale>
        <p:origin x="1338" y="6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3304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521500"/>
            <a:ext cx="7415927" cy="946309"/>
          </a:xfrm>
          <a:prstGeom prst="rect">
            <a:avLst/>
          </a:prstGeom>
          <a:noFill/>
          <a:ln/>
        </p:spPr>
        <p:txBody>
          <a:bodyPr wrap="none" rtlCol="0" anchor="t"/>
          <a:lstStyle/>
          <a:p>
            <a:pPr marL="0" indent="0">
              <a:lnSpc>
                <a:spcPts val="7452"/>
              </a:lnSpc>
              <a:buNone/>
            </a:pPr>
            <a:r>
              <a:rPr lang="en-US" sz="5962" b="1" dirty="0">
                <a:solidFill>
                  <a:srgbClr val="FFE14D"/>
                </a:solidFill>
                <a:latin typeface="Comfortaa" pitchFamily="34" charset="0"/>
                <a:ea typeface="Comfortaa" pitchFamily="34" charset="-122"/>
                <a:cs typeface="Comfortaa" pitchFamily="34" charset="-120"/>
              </a:rPr>
              <a:t>About Google</a:t>
            </a:r>
            <a:endParaRPr lang="en-US" sz="5962" dirty="0"/>
          </a:p>
        </p:txBody>
      </p:sp>
      <p:sp>
        <p:nvSpPr>
          <p:cNvPr id="6" name="Text 3"/>
          <p:cNvSpPr/>
          <p:nvPr/>
        </p:nvSpPr>
        <p:spPr>
          <a:xfrm>
            <a:off x="6350437" y="2838093"/>
            <a:ext cx="7415927" cy="3160395"/>
          </a:xfrm>
          <a:prstGeom prst="rect">
            <a:avLst/>
          </a:prstGeom>
          <a:noFill/>
          <a:ln/>
        </p:spPr>
        <p:txBody>
          <a:bodyPr wrap="square" rtlCol="0" anchor="t"/>
          <a:lstStyle/>
          <a:p>
            <a:pPr marL="0" indent="0">
              <a:lnSpc>
                <a:spcPts val="3110"/>
              </a:lnSpc>
              <a:buNone/>
            </a:pPr>
            <a:r>
              <a:rPr lang="en-US" sz="1944" dirty="0">
                <a:solidFill>
                  <a:srgbClr val="D7D4CC"/>
                </a:solidFill>
                <a:latin typeface="Raleway" pitchFamily="34" charset="0"/>
                <a:ea typeface="Raleway" pitchFamily="34" charset="-122"/>
                <a:cs typeface="Raleway" pitchFamily="34" charset="-120"/>
              </a:rPr>
              <a:t>Google, a household name synonymous with search, is a multinational technology company headquartered in Mountain View, California. Founded in 1998 by Larry Page and Sergey Brin, Google has evolved from a simple search engine into a global behemoth offering a vast array of products and services. From its iconic search engine to its foray into cloud computing, artificial intelligence, and autonomous driving, Google's impact on the digital landscape is undeniable.</a:t>
            </a:r>
            <a:endParaRPr lang="en-US" sz="1944"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4" name="Text 2"/>
          <p:cNvSpPr/>
          <p:nvPr/>
        </p:nvSpPr>
        <p:spPr>
          <a:xfrm>
            <a:off x="5601613" y="160080"/>
            <a:ext cx="3840480" cy="480060"/>
          </a:xfrm>
          <a:prstGeom prst="rect">
            <a:avLst/>
          </a:prstGeom>
          <a:noFill/>
          <a:ln/>
        </p:spPr>
        <p:txBody>
          <a:bodyPr wrap="none" rtlCol="0" anchor="t"/>
          <a:lstStyle/>
          <a:p>
            <a:pPr marL="0" indent="0">
              <a:lnSpc>
                <a:spcPts val="3780"/>
              </a:lnSpc>
              <a:buNone/>
            </a:pPr>
            <a:r>
              <a:rPr lang="en-US" sz="3024" b="1" dirty="0">
                <a:solidFill>
                  <a:srgbClr val="FFE14D"/>
                </a:solidFill>
                <a:latin typeface="Comfortaa" pitchFamily="34" charset="0"/>
                <a:ea typeface="Comfortaa" pitchFamily="34" charset="-122"/>
                <a:cs typeface="Comfortaa" pitchFamily="34" charset="-120"/>
              </a:rPr>
              <a:t>Origin and History</a:t>
            </a:r>
            <a:endParaRPr lang="en-US" sz="3024" dirty="0"/>
          </a:p>
        </p:txBody>
      </p:sp>
      <p:sp>
        <p:nvSpPr>
          <p:cNvPr id="5" name="Shape 3"/>
          <p:cNvSpPr/>
          <p:nvPr/>
        </p:nvSpPr>
        <p:spPr>
          <a:xfrm>
            <a:off x="2484596" y="885766"/>
            <a:ext cx="21550" cy="7455694"/>
          </a:xfrm>
          <a:prstGeom prst="roundRect">
            <a:avLst>
              <a:gd name="adj" fmla="val 1202935"/>
            </a:avLst>
          </a:prstGeom>
          <a:solidFill>
            <a:srgbClr val="5F5F63"/>
          </a:solidFill>
          <a:ln/>
        </p:spPr>
      </p:sp>
      <p:sp>
        <p:nvSpPr>
          <p:cNvPr id="6" name="Shape 4"/>
          <p:cNvSpPr/>
          <p:nvPr/>
        </p:nvSpPr>
        <p:spPr>
          <a:xfrm>
            <a:off x="2689681" y="883445"/>
            <a:ext cx="604837" cy="21550"/>
          </a:xfrm>
          <a:prstGeom prst="roundRect">
            <a:avLst>
              <a:gd name="adj" fmla="val 1202935"/>
            </a:avLst>
          </a:prstGeom>
          <a:solidFill>
            <a:srgbClr val="5F5F63"/>
          </a:solidFill>
          <a:ln/>
        </p:spPr>
      </p:sp>
      <p:sp>
        <p:nvSpPr>
          <p:cNvPr id="7" name="Shape 5"/>
          <p:cNvSpPr/>
          <p:nvPr/>
        </p:nvSpPr>
        <p:spPr>
          <a:xfrm>
            <a:off x="2300942" y="699910"/>
            <a:ext cx="388739" cy="388739"/>
          </a:xfrm>
          <a:prstGeom prst="roundRect">
            <a:avLst>
              <a:gd name="adj" fmla="val 66685"/>
            </a:avLst>
          </a:prstGeom>
          <a:solidFill>
            <a:srgbClr val="46464A"/>
          </a:solidFill>
          <a:ln/>
        </p:spPr>
      </p:sp>
      <p:sp>
        <p:nvSpPr>
          <p:cNvPr id="8" name="Text 6"/>
          <p:cNvSpPr/>
          <p:nvPr/>
        </p:nvSpPr>
        <p:spPr>
          <a:xfrm>
            <a:off x="2450009" y="779086"/>
            <a:ext cx="90607" cy="230386"/>
          </a:xfrm>
          <a:prstGeom prst="rect">
            <a:avLst/>
          </a:prstGeom>
          <a:noFill/>
          <a:ln/>
        </p:spPr>
        <p:txBody>
          <a:bodyPr wrap="none" rtlCol="0" anchor="t"/>
          <a:lstStyle/>
          <a:p>
            <a:pPr marL="0" indent="0" algn="ctr">
              <a:lnSpc>
                <a:spcPts val="1814"/>
              </a:lnSpc>
              <a:buNone/>
            </a:pPr>
            <a:r>
              <a:rPr lang="en-US" sz="1814" b="1" dirty="0">
                <a:solidFill>
                  <a:srgbClr val="D7D4CC"/>
                </a:solidFill>
                <a:latin typeface="Comfortaa" pitchFamily="34" charset="0"/>
                <a:ea typeface="Comfortaa" pitchFamily="34" charset="-122"/>
                <a:cs typeface="Comfortaa" pitchFamily="34" charset="-120"/>
              </a:rPr>
              <a:t>1</a:t>
            </a:r>
            <a:endParaRPr lang="en-US" sz="1814" dirty="0"/>
          </a:p>
        </p:txBody>
      </p:sp>
      <p:sp>
        <p:nvSpPr>
          <p:cNvPr id="9" name="Text 7"/>
          <p:cNvSpPr/>
          <p:nvPr/>
        </p:nvSpPr>
        <p:spPr>
          <a:xfrm>
            <a:off x="3445788" y="678360"/>
            <a:ext cx="1920240" cy="240030"/>
          </a:xfrm>
          <a:prstGeom prst="rect">
            <a:avLst/>
          </a:prstGeom>
          <a:noFill/>
          <a:ln/>
        </p:spPr>
        <p:txBody>
          <a:bodyPr wrap="none" rtlCol="0" anchor="t"/>
          <a:lstStyle/>
          <a:p>
            <a:pPr marL="0" indent="0" algn="l">
              <a:lnSpc>
                <a:spcPts val="1890"/>
              </a:lnSpc>
              <a:buNone/>
            </a:pPr>
            <a:r>
              <a:rPr lang="en-US" sz="1512" b="1" dirty="0">
                <a:solidFill>
                  <a:srgbClr val="D7D4CC"/>
                </a:solidFill>
                <a:latin typeface="Comfortaa" pitchFamily="34" charset="0"/>
                <a:ea typeface="Comfortaa" pitchFamily="34" charset="-122"/>
                <a:cs typeface="Comfortaa" pitchFamily="34" charset="-120"/>
              </a:rPr>
              <a:t>1996</a:t>
            </a:r>
            <a:endParaRPr lang="en-US" sz="1512" dirty="0"/>
          </a:p>
        </p:txBody>
      </p:sp>
      <p:sp>
        <p:nvSpPr>
          <p:cNvPr id="10" name="Text 8"/>
          <p:cNvSpPr/>
          <p:nvPr/>
        </p:nvSpPr>
        <p:spPr>
          <a:xfrm>
            <a:off x="3445788" y="1021974"/>
            <a:ext cx="8948380" cy="553164"/>
          </a:xfrm>
          <a:prstGeom prst="rect">
            <a:avLst/>
          </a:prstGeom>
          <a:noFill/>
          <a:ln/>
        </p:spPr>
        <p:txBody>
          <a:bodyPr wrap="square" rtlCol="0" anchor="t"/>
          <a:lstStyle/>
          <a:p>
            <a:pPr marL="0" indent="0" algn="l">
              <a:lnSpc>
                <a:spcPts val="2177"/>
              </a:lnSpc>
              <a:buNone/>
            </a:pPr>
            <a:r>
              <a:rPr lang="en-US" sz="1361" dirty="0">
                <a:solidFill>
                  <a:srgbClr val="D7D4CC"/>
                </a:solidFill>
                <a:latin typeface="Raleway" pitchFamily="34" charset="0"/>
                <a:ea typeface="Raleway" pitchFamily="34" charset="-122"/>
                <a:cs typeface="Raleway" pitchFamily="34" charset="-120"/>
              </a:rPr>
              <a:t>Larry Page and Sergey Brin, PhD students at Stanford University, develop a search engine called BackRub. The algorithm analyzes the link structure of the web, paving the way for a new era of information retrieval.</a:t>
            </a:r>
            <a:endParaRPr lang="en-US" sz="1361" dirty="0"/>
          </a:p>
        </p:txBody>
      </p:sp>
      <p:sp>
        <p:nvSpPr>
          <p:cNvPr id="11" name="Shape 9"/>
          <p:cNvSpPr/>
          <p:nvPr/>
        </p:nvSpPr>
        <p:spPr>
          <a:xfrm>
            <a:off x="2689681" y="2298503"/>
            <a:ext cx="604837" cy="21550"/>
          </a:xfrm>
          <a:prstGeom prst="roundRect">
            <a:avLst>
              <a:gd name="adj" fmla="val 1202935"/>
            </a:avLst>
          </a:prstGeom>
          <a:solidFill>
            <a:srgbClr val="5F5F63"/>
          </a:solidFill>
          <a:ln/>
        </p:spPr>
      </p:sp>
      <p:sp>
        <p:nvSpPr>
          <p:cNvPr id="12" name="Shape 10"/>
          <p:cNvSpPr/>
          <p:nvPr/>
        </p:nvSpPr>
        <p:spPr>
          <a:xfrm>
            <a:off x="2300942" y="2114968"/>
            <a:ext cx="388739" cy="388739"/>
          </a:xfrm>
          <a:prstGeom prst="roundRect">
            <a:avLst>
              <a:gd name="adj" fmla="val 66685"/>
            </a:avLst>
          </a:prstGeom>
          <a:solidFill>
            <a:srgbClr val="46464A"/>
          </a:solidFill>
          <a:ln/>
        </p:spPr>
      </p:sp>
      <p:sp>
        <p:nvSpPr>
          <p:cNvPr id="13" name="Text 11"/>
          <p:cNvSpPr/>
          <p:nvPr/>
        </p:nvSpPr>
        <p:spPr>
          <a:xfrm>
            <a:off x="2427506" y="2194144"/>
            <a:ext cx="135493" cy="230386"/>
          </a:xfrm>
          <a:prstGeom prst="rect">
            <a:avLst/>
          </a:prstGeom>
          <a:noFill/>
          <a:ln/>
        </p:spPr>
        <p:txBody>
          <a:bodyPr wrap="none" rtlCol="0" anchor="t"/>
          <a:lstStyle/>
          <a:p>
            <a:pPr marL="0" indent="0" algn="ctr">
              <a:lnSpc>
                <a:spcPts val="1814"/>
              </a:lnSpc>
              <a:buNone/>
            </a:pPr>
            <a:r>
              <a:rPr lang="en-US" sz="1814" b="1" dirty="0">
                <a:solidFill>
                  <a:srgbClr val="D7D4CC"/>
                </a:solidFill>
                <a:latin typeface="Comfortaa" pitchFamily="34" charset="0"/>
                <a:ea typeface="Comfortaa" pitchFamily="34" charset="-122"/>
                <a:cs typeface="Comfortaa" pitchFamily="34" charset="-120"/>
              </a:rPr>
              <a:t>2</a:t>
            </a:r>
            <a:endParaRPr lang="en-US" sz="1814" dirty="0"/>
          </a:p>
        </p:txBody>
      </p:sp>
      <p:sp>
        <p:nvSpPr>
          <p:cNvPr id="14" name="Text 12"/>
          <p:cNvSpPr/>
          <p:nvPr/>
        </p:nvSpPr>
        <p:spPr>
          <a:xfrm>
            <a:off x="3445788" y="2093417"/>
            <a:ext cx="1920240" cy="240030"/>
          </a:xfrm>
          <a:prstGeom prst="rect">
            <a:avLst/>
          </a:prstGeom>
          <a:noFill/>
          <a:ln/>
        </p:spPr>
        <p:txBody>
          <a:bodyPr wrap="none" rtlCol="0" anchor="t"/>
          <a:lstStyle/>
          <a:p>
            <a:pPr marL="0" indent="0" algn="l">
              <a:lnSpc>
                <a:spcPts val="1890"/>
              </a:lnSpc>
              <a:buNone/>
            </a:pPr>
            <a:r>
              <a:rPr lang="en-US" sz="1512" b="1" dirty="0">
                <a:solidFill>
                  <a:srgbClr val="D7D4CC"/>
                </a:solidFill>
                <a:latin typeface="Comfortaa" pitchFamily="34" charset="0"/>
                <a:ea typeface="Comfortaa" pitchFamily="34" charset="-122"/>
                <a:cs typeface="Comfortaa" pitchFamily="34" charset="-120"/>
              </a:rPr>
              <a:t>1998</a:t>
            </a:r>
            <a:endParaRPr lang="en-US" sz="1512" dirty="0"/>
          </a:p>
        </p:txBody>
      </p:sp>
      <p:sp>
        <p:nvSpPr>
          <p:cNvPr id="15" name="Text 13"/>
          <p:cNvSpPr/>
          <p:nvPr/>
        </p:nvSpPr>
        <p:spPr>
          <a:xfrm>
            <a:off x="3445788" y="2437032"/>
            <a:ext cx="8948380" cy="553164"/>
          </a:xfrm>
          <a:prstGeom prst="rect">
            <a:avLst/>
          </a:prstGeom>
          <a:noFill/>
          <a:ln/>
        </p:spPr>
        <p:txBody>
          <a:bodyPr wrap="square" rtlCol="0" anchor="t"/>
          <a:lstStyle/>
          <a:p>
            <a:pPr marL="0" indent="0" algn="l">
              <a:lnSpc>
                <a:spcPts val="2177"/>
              </a:lnSpc>
              <a:buNone/>
            </a:pPr>
            <a:r>
              <a:rPr lang="en-US" sz="1361" dirty="0">
                <a:solidFill>
                  <a:srgbClr val="D7D4CC"/>
                </a:solidFill>
                <a:latin typeface="Raleway" pitchFamily="34" charset="0"/>
                <a:ea typeface="Raleway" pitchFamily="34" charset="-122"/>
                <a:cs typeface="Raleway" pitchFamily="34" charset="-120"/>
              </a:rPr>
              <a:t>BackRub is officially renamed Google, a play on the mathematical term "googol" representing a vast number, reflecting the ambition to index the world's information. Google is incorporated as a private company.</a:t>
            </a:r>
            <a:endParaRPr lang="en-US" sz="1361" dirty="0"/>
          </a:p>
        </p:txBody>
      </p:sp>
      <p:sp>
        <p:nvSpPr>
          <p:cNvPr id="16" name="Shape 14"/>
          <p:cNvSpPr/>
          <p:nvPr/>
        </p:nvSpPr>
        <p:spPr>
          <a:xfrm>
            <a:off x="2689681" y="3713560"/>
            <a:ext cx="604837" cy="21550"/>
          </a:xfrm>
          <a:prstGeom prst="roundRect">
            <a:avLst>
              <a:gd name="adj" fmla="val 1202935"/>
            </a:avLst>
          </a:prstGeom>
          <a:solidFill>
            <a:srgbClr val="5F5F63"/>
          </a:solidFill>
          <a:ln/>
        </p:spPr>
      </p:sp>
      <p:sp>
        <p:nvSpPr>
          <p:cNvPr id="17" name="Shape 15"/>
          <p:cNvSpPr/>
          <p:nvPr/>
        </p:nvSpPr>
        <p:spPr>
          <a:xfrm>
            <a:off x="2300942" y="3530026"/>
            <a:ext cx="388739" cy="388739"/>
          </a:xfrm>
          <a:prstGeom prst="roundRect">
            <a:avLst>
              <a:gd name="adj" fmla="val 66685"/>
            </a:avLst>
          </a:prstGeom>
          <a:solidFill>
            <a:srgbClr val="46464A"/>
          </a:solidFill>
          <a:ln/>
        </p:spPr>
      </p:sp>
      <p:sp>
        <p:nvSpPr>
          <p:cNvPr id="18" name="Text 16"/>
          <p:cNvSpPr/>
          <p:nvPr/>
        </p:nvSpPr>
        <p:spPr>
          <a:xfrm>
            <a:off x="2426196" y="3609202"/>
            <a:ext cx="138113" cy="230386"/>
          </a:xfrm>
          <a:prstGeom prst="rect">
            <a:avLst/>
          </a:prstGeom>
          <a:noFill/>
          <a:ln/>
        </p:spPr>
        <p:txBody>
          <a:bodyPr wrap="none" rtlCol="0" anchor="t"/>
          <a:lstStyle/>
          <a:p>
            <a:pPr marL="0" indent="0" algn="ctr">
              <a:lnSpc>
                <a:spcPts val="1814"/>
              </a:lnSpc>
              <a:buNone/>
            </a:pPr>
            <a:r>
              <a:rPr lang="en-US" sz="1814" b="1" dirty="0">
                <a:solidFill>
                  <a:srgbClr val="D7D4CC"/>
                </a:solidFill>
                <a:latin typeface="Comfortaa" pitchFamily="34" charset="0"/>
                <a:ea typeface="Comfortaa" pitchFamily="34" charset="-122"/>
                <a:cs typeface="Comfortaa" pitchFamily="34" charset="-120"/>
              </a:rPr>
              <a:t>3</a:t>
            </a:r>
            <a:endParaRPr lang="en-US" sz="1814" dirty="0"/>
          </a:p>
        </p:txBody>
      </p:sp>
      <p:sp>
        <p:nvSpPr>
          <p:cNvPr id="19" name="Text 17"/>
          <p:cNvSpPr/>
          <p:nvPr/>
        </p:nvSpPr>
        <p:spPr>
          <a:xfrm>
            <a:off x="3445788" y="3508475"/>
            <a:ext cx="1920240" cy="240030"/>
          </a:xfrm>
          <a:prstGeom prst="rect">
            <a:avLst/>
          </a:prstGeom>
          <a:noFill/>
          <a:ln/>
        </p:spPr>
        <p:txBody>
          <a:bodyPr wrap="none" rtlCol="0" anchor="t"/>
          <a:lstStyle/>
          <a:p>
            <a:pPr marL="0" indent="0" algn="l">
              <a:lnSpc>
                <a:spcPts val="1890"/>
              </a:lnSpc>
              <a:buNone/>
            </a:pPr>
            <a:r>
              <a:rPr lang="en-US" sz="1512" b="1" dirty="0">
                <a:solidFill>
                  <a:srgbClr val="D7D4CC"/>
                </a:solidFill>
                <a:latin typeface="Comfortaa" pitchFamily="34" charset="0"/>
                <a:ea typeface="Comfortaa" pitchFamily="34" charset="-122"/>
                <a:cs typeface="Comfortaa" pitchFamily="34" charset="-120"/>
              </a:rPr>
              <a:t>2004</a:t>
            </a:r>
            <a:endParaRPr lang="en-US" sz="1512" dirty="0"/>
          </a:p>
        </p:txBody>
      </p:sp>
      <p:sp>
        <p:nvSpPr>
          <p:cNvPr id="20" name="Text 18"/>
          <p:cNvSpPr/>
          <p:nvPr/>
        </p:nvSpPr>
        <p:spPr>
          <a:xfrm>
            <a:off x="3445788" y="3852090"/>
            <a:ext cx="8948380" cy="553164"/>
          </a:xfrm>
          <a:prstGeom prst="rect">
            <a:avLst/>
          </a:prstGeom>
          <a:noFill/>
          <a:ln/>
        </p:spPr>
        <p:txBody>
          <a:bodyPr wrap="square" rtlCol="0" anchor="t"/>
          <a:lstStyle/>
          <a:p>
            <a:pPr marL="0" indent="0" algn="l">
              <a:lnSpc>
                <a:spcPts val="2177"/>
              </a:lnSpc>
              <a:buNone/>
            </a:pPr>
            <a:r>
              <a:rPr lang="en-US" sz="1361" dirty="0">
                <a:solidFill>
                  <a:srgbClr val="D7D4CC"/>
                </a:solidFill>
                <a:latin typeface="Raleway" pitchFamily="34" charset="0"/>
                <a:ea typeface="Raleway" pitchFamily="34" charset="-122"/>
                <a:cs typeface="Raleway" pitchFamily="34" charset="-120"/>
              </a:rPr>
              <a:t>Google goes public, becoming a publicly traded company. The company's initial public offering (IPO) was a major success, raising over $1.9 billion and catapulting Google to a new level of prominence.</a:t>
            </a:r>
            <a:endParaRPr lang="en-US" sz="1361" dirty="0"/>
          </a:p>
        </p:txBody>
      </p:sp>
      <p:sp>
        <p:nvSpPr>
          <p:cNvPr id="21" name="Shape 19"/>
          <p:cNvSpPr/>
          <p:nvPr/>
        </p:nvSpPr>
        <p:spPr>
          <a:xfrm>
            <a:off x="2689681" y="5128618"/>
            <a:ext cx="604837" cy="21550"/>
          </a:xfrm>
          <a:prstGeom prst="roundRect">
            <a:avLst>
              <a:gd name="adj" fmla="val 1202935"/>
            </a:avLst>
          </a:prstGeom>
          <a:solidFill>
            <a:srgbClr val="5F5F63"/>
          </a:solidFill>
          <a:ln/>
        </p:spPr>
      </p:sp>
      <p:sp>
        <p:nvSpPr>
          <p:cNvPr id="22" name="Shape 20"/>
          <p:cNvSpPr/>
          <p:nvPr/>
        </p:nvSpPr>
        <p:spPr>
          <a:xfrm>
            <a:off x="2300942" y="4945083"/>
            <a:ext cx="388739" cy="388739"/>
          </a:xfrm>
          <a:prstGeom prst="roundRect">
            <a:avLst>
              <a:gd name="adj" fmla="val 66685"/>
            </a:avLst>
          </a:prstGeom>
          <a:solidFill>
            <a:srgbClr val="46464A"/>
          </a:solidFill>
          <a:ln/>
        </p:spPr>
      </p:sp>
      <p:sp>
        <p:nvSpPr>
          <p:cNvPr id="23" name="Text 21"/>
          <p:cNvSpPr/>
          <p:nvPr/>
        </p:nvSpPr>
        <p:spPr>
          <a:xfrm>
            <a:off x="2420005" y="5024260"/>
            <a:ext cx="150495" cy="230386"/>
          </a:xfrm>
          <a:prstGeom prst="rect">
            <a:avLst/>
          </a:prstGeom>
          <a:noFill/>
          <a:ln/>
        </p:spPr>
        <p:txBody>
          <a:bodyPr wrap="none" rtlCol="0" anchor="t"/>
          <a:lstStyle/>
          <a:p>
            <a:pPr marL="0" indent="0" algn="ctr">
              <a:lnSpc>
                <a:spcPts val="1814"/>
              </a:lnSpc>
              <a:buNone/>
            </a:pPr>
            <a:r>
              <a:rPr lang="en-US" sz="1814" b="1" dirty="0">
                <a:solidFill>
                  <a:srgbClr val="D7D4CC"/>
                </a:solidFill>
                <a:latin typeface="Comfortaa" pitchFamily="34" charset="0"/>
                <a:ea typeface="Comfortaa" pitchFamily="34" charset="-122"/>
                <a:cs typeface="Comfortaa" pitchFamily="34" charset="-120"/>
              </a:rPr>
              <a:t>4</a:t>
            </a:r>
            <a:endParaRPr lang="en-US" sz="1814" dirty="0"/>
          </a:p>
        </p:txBody>
      </p:sp>
      <p:sp>
        <p:nvSpPr>
          <p:cNvPr id="24" name="Text 22"/>
          <p:cNvSpPr/>
          <p:nvPr/>
        </p:nvSpPr>
        <p:spPr>
          <a:xfrm>
            <a:off x="3445788" y="4923533"/>
            <a:ext cx="1920240" cy="240030"/>
          </a:xfrm>
          <a:prstGeom prst="rect">
            <a:avLst/>
          </a:prstGeom>
          <a:noFill/>
          <a:ln/>
        </p:spPr>
        <p:txBody>
          <a:bodyPr wrap="none" rtlCol="0" anchor="t"/>
          <a:lstStyle/>
          <a:p>
            <a:pPr marL="0" indent="0" algn="l">
              <a:lnSpc>
                <a:spcPts val="1890"/>
              </a:lnSpc>
              <a:buNone/>
            </a:pPr>
            <a:r>
              <a:rPr lang="en-US" sz="1512" b="1" dirty="0">
                <a:solidFill>
                  <a:srgbClr val="D7D4CC"/>
                </a:solidFill>
                <a:latin typeface="Comfortaa" pitchFamily="34" charset="0"/>
                <a:ea typeface="Comfortaa" pitchFamily="34" charset="-122"/>
                <a:cs typeface="Comfortaa" pitchFamily="34" charset="-120"/>
              </a:rPr>
              <a:t>2008</a:t>
            </a:r>
            <a:endParaRPr lang="en-US" sz="1512" dirty="0"/>
          </a:p>
        </p:txBody>
      </p:sp>
      <p:sp>
        <p:nvSpPr>
          <p:cNvPr id="25" name="Text 23"/>
          <p:cNvSpPr/>
          <p:nvPr/>
        </p:nvSpPr>
        <p:spPr>
          <a:xfrm>
            <a:off x="3445788" y="5267147"/>
            <a:ext cx="8948380" cy="829747"/>
          </a:xfrm>
          <a:prstGeom prst="rect">
            <a:avLst/>
          </a:prstGeom>
          <a:noFill/>
          <a:ln/>
        </p:spPr>
        <p:txBody>
          <a:bodyPr wrap="square" rtlCol="0" anchor="t"/>
          <a:lstStyle/>
          <a:p>
            <a:pPr marL="0" indent="0" algn="l">
              <a:lnSpc>
                <a:spcPts val="2177"/>
              </a:lnSpc>
              <a:buNone/>
            </a:pPr>
            <a:r>
              <a:rPr lang="en-US" sz="1361" dirty="0">
                <a:solidFill>
                  <a:srgbClr val="D7D4CC"/>
                </a:solidFill>
                <a:latin typeface="Raleway" pitchFamily="34" charset="0"/>
                <a:ea typeface="Raleway" pitchFamily="34" charset="-122"/>
                <a:cs typeface="Raleway" pitchFamily="34" charset="-120"/>
              </a:rPr>
              <a:t>Google launches the Android operating system, changing the mobile landscape. Android quickly becomes one of the most popular mobile platforms globally, solidifying Google's presence in the rapidly growing mobile market.</a:t>
            </a:r>
            <a:endParaRPr lang="en-US" sz="1361" dirty="0"/>
          </a:p>
        </p:txBody>
      </p:sp>
      <p:sp>
        <p:nvSpPr>
          <p:cNvPr id="26" name="Shape 24"/>
          <p:cNvSpPr/>
          <p:nvPr/>
        </p:nvSpPr>
        <p:spPr>
          <a:xfrm>
            <a:off x="2689681" y="6820258"/>
            <a:ext cx="604837" cy="21550"/>
          </a:xfrm>
          <a:prstGeom prst="roundRect">
            <a:avLst>
              <a:gd name="adj" fmla="val 1202935"/>
            </a:avLst>
          </a:prstGeom>
          <a:solidFill>
            <a:srgbClr val="5F5F63"/>
          </a:solidFill>
          <a:ln/>
        </p:spPr>
      </p:sp>
      <p:sp>
        <p:nvSpPr>
          <p:cNvPr id="27" name="Shape 25"/>
          <p:cNvSpPr/>
          <p:nvPr/>
        </p:nvSpPr>
        <p:spPr>
          <a:xfrm>
            <a:off x="2300942" y="6636723"/>
            <a:ext cx="388739" cy="388739"/>
          </a:xfrm>
          <a:prstGeom prst="roundRect">
            <a:avLst>
              <a:gd name="adj" fmla="val 66685"/>
            </a:avLst>
          </a:prstGeom>
          <a:solidFill>
            <a:srgbClr val="46464A"/>
          </a:solidFill>
          <a:ln/>
        </p:spPr>
      </p:sp>
      <p:sp>
        <p:nvSpPr>
          <p:cNvPr id="28" name="Text 26"/>
          <p:cNvSpPr/>
          <p:nvPr/>
        </p:nvSpPr>
        <p:spPr>
          <a:xfrm>
            <a:off x="2422743" y="6715900"/>
            <a:ext cx="145018" cy="230386"/>
          </a:xfrm>
          <a:prstGeom prst="rect">
            <a:avLst/>
          </a:prstGeom>
          <a:noFill/>
          <a:ln/>
        </p:spPr>
        <p:txBody>
          <a:bodyPr wrap="none" rtlCol="0" anchor="t"/>
          <a:lstStyle/>
          <a:p>
            <a:pPr marL="0" indent="0" algn="ctr">
              <a:lnSpc>
                <a:spcPts val="1814"/>
              </a:lnSpc>
              <a:buNone/>
            </a:pPr>
            <a:r>
              <a:rPr lang="en-US" sz="1814" b="1" dirty="0">
                <a:solidFill>
                  <a:srgbClr val="D7D4CC"/>
                </a:solidFill>
                <a:latin typeface="Comfortaa" pitchFamily="34" charset="0"/>
                <a:ea typeface="Comfortaa" pitchFamily="34" charset="-122"/>
                <a:cs typeface="Comfortaa" pitchFamily="34" charset="-120"/>
              </a:rPr>
              <a:t>5</a:t>
            </a:r>
            <a:endParaRPr lang="en-US" sz="1814" dirty="0"/>
          </a:p>
        </p:txBody>
      </p:sp>
      <p:sp>
        <p:nvSpPr>
          <p:cNvPr id="29" name="Text 27"/>
          <p:cNvSpPr/>
          <p:nvPr/>
        </p:nvSpPr>
        <p:spPr>
          <a:xfrm>
            <a:off x="3445788" y="6615173"/>
            <a:ext cx="1920240" cy="240030"/>
          </a:xfrm>
          <a:prstGeom prst="rect">
            <a:avLst/>
          </a:prstGeom>
          <a:noFill/>
          <a:ln/>
        </p:spPr>
        <p:txBody>
          <a:bodyPr wrap="none" rtlCol="0" anchor="t"/>
          <a:lstStyle/>
          <a:p>
            <a:pPr marL="0" indent="0" algn="l">
              <a:lnSpc>
                <a:spcPts val="1890"/>
              </a:lnSpc>
              <a:buNone/>
            </a:pPr>
            <a:r>
              <a:rPr lang="en-US" sz="1512" b="1" dirty="0">
                <a:solidFill>
                  <a:srgbClr val="D7D4CC"/>
                </a:solidFill>
                <a:latin typeface="Comfortaa" pitchFamily="34" charset="0"/>
                <a:ea typeface="Comfortaa" pitchFamily="34" charset="-122"/>
                <a:cs typeface="Comfortaa" pitchFamily="34" charset="-120"/>
              </a:rPr>
              <a:t>Present</a:t>
            </a:r>
            <a:endParaRPr lang="en-US" sz="1512" dirty="0"/>
          </a:p>
        </p:txBody>
      </p:sp>
      <p:sp>
        <p:nvSpPr>
          <p:cNvPr id="30" name="Text 28"/>
          <p:cNvSpPr/>
          <p:nvPr/>
        </p:nvSpPr>
        <p:spPr>
          <a:xfrm>
            <a:off x="3445788" y="6958787"/>
            <a:ext cx="8948380" cy="829747"/>
          </a:xfrm>
          <a:prstGeom prst="rect">
            <a:avLst/>
          </a:prstGeom>
          <a:noFill/>
          <a:ln/>
        </p:spPr>
        <p:txBody>
          <a:bodyPr wrap="square" rtlCol="0" anchor="t"/>
          <a:lstStyle/>
          <a:p>
            <a:pPr marL="0" indent="0" algn="l">
              <a:lnSpc>
                <a:spcPts val="2177"/>
              </a:lnSpc>
              <a:buNone/>
            </a:pPr>
            <a:r>
              <a:rPr lang="en-US" sz="1361" dirty="0">
                <a:solidFill>
                  <a:srgbClr val="D7D4CC"/>
                </a:solidFill>
                <a:latin typeface="Raleway" pitchFamily="34" charset="0"/>
                <a:ea typeface="Raleway" pitchFamily="34" charset="-122"/>
                <a:cs typeface="Raleway" pitchFamily="34" charset="-120"/>
              </a:rPr>
              <a:t>Google continues to innovate and expand its product and service offerings, including cloud computing platforms, AI-powered tools, and self-driving car technology. The company's focus remains on making information accessible, empowering users, and pushing the boundaries of technology.</a:t>
            </a:r>
            <a:endParaRPr lang="en-US" sz="1361"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2236113" y="2679740"/>
            <a:ext cx="4388168" cy="480060"/>
          </a:xfrm>
          <a:prstGeom prst="rect">
            <a:avLst/>
          </a:prstGeom>
          <a:noFill/>
          <a:ln/>
        </p:spPr>
        <p:txBody>
          <a:bodyPr wrap="none" rtlCol="0" anchor="t"/>
          <a:lstStyle/>
          <a:p>
            <a:pPr marL="0" indent="0">
              <a:lnSpc>
                <a:spcPts val="3780"/>
              </a:lnSpc>
              <a:buNone/>
            </a:pPr>
            <a:r>
              <a:rPr lang="en-US" sz="3024" b="1" dirty="0">
                <a:solidFill>
                  <a:srgbClr val="FFE14D"/>
                </a:solidFill>
                <a:latin typeface="Comfortaa" pitchFamily="34" charset="0"/>
                <a:ea typeface="Comfortaa" pitchFamily="34" charset="-122"/>
                <a:cs typeface="Comfortaa" pitchFamily="34" charset="-120"/>
              </a:rPr>
              <a:t>Number of Employees</a:t>
            </a:r>
            <a:endParaRPr lang="en-US" sz="3024" dirty="0"/>
          </a:p>
        </p:txBody>
      </p:sp>
      <p:sp>
        <p:nvSpPr>
          <p:cNvPr id="6" name="Shape 3"/>
          <p:cNvSpPr/>
          <p:nvPr/>
        </p:nvSpPr>
        <p:spPr>
          <a:xfrm>
            <a:off x="2236113" y="3613309"/>
            <a:ext cx="388739" cy="388739"/>
          </a:xfrm>
          <a:prstGeom prst="roundRect">
            <a:avLst>
              <a:gd name="adj" fmla="val 66685"/>
            </a:avLst>
          </a:prstGeom>
          <a:solidFill>
            <a:srgbClr val="46464A"/>
          </a:solidFill>
          <a:ln/>
        </p:spPr>
      </p:sp>
      <p:sp>
        <p:nvSpPr>
          <p:cNvPr id="7" name="Text 4"/>
          <p:cNvSpPr/>
          <p:nvPr/>
        </p:nvSpPr>
        <p:spPr>
          <a:xfrm>
            <a:off x="2385179" y="3692485"/>
            <a:ext cx="90607" cy="230386"/>
          </a:xfrm>
          <a:prstGeom prst="rect">
            <a:avLst/>
          </a:prstGeom>
          <a:noFill/>
          <a:ln/>
        </p:spPr>
        <p:txBody>
          <a:bodyPr wrap="none" rtlCol="0" anchor="t"/>
          <a:lstStyle/>
          <a:p>
            <a:pPr marL="0" indent="0" algn="ctr">
              <a:lnSpc>
                <a:spcPts val="1814"/>
              </a:lnSpc>
              <a:buNone/>
            </a:pPr>
            <a:r>
              <a:rPr lang="en-US" sz="1814" b="1" dirty="0">
                <a:solidFill>
                  <a:srgbClr val="D7D4CC"/>
                </a:solidFill>
                <a:latin typeface="Comfortaa" pitchFamily="34" charset="0"/>
                <a:ea typeface="Comfortaa" pitchFamily="34" charset="-122"/>
                <a:cs typeface="Comfortaa" pitchFamily="34" charset="-120"/>
              </a:rPr>
              <a:t>1</a:t>
            </a:r>
            <a:endParaRPr lang="en-US" sz="1814" dirty="0"/>
          </a:p>
        </p:txBody>
      </p:sp>
      <p:sp>
        <p:nvSpPr>
          <p:cNvPr id="8" name="Text 5"/>
          <p:cNvSpPr/>
          <p:nvPr/>
        </p:nvSpPr>
        <p:spPr>
          <a:xfrm>
            <a:off x="2797612" y="3613309"/>
            <a:ext cx="1920240" cy="240030"/>
          </a:xfrm>
          <a:prstGeom prst="rect">
            <a:avLst/>
          </a:prstGeom>
          <a:noFill/>
          <a:ln/>
        </p:spPr>
        <p:txBody>
          <a:bodyPr wrap="none" rtlCol="0" anchor="t"/>
          <a:lstStyle/>
          <a:p>
            <a:pPr marL="0" indent="0">
              <a:lnSpc>
                <a:spcPts val="1890"/>
              </a:lnSpc>
              <a:buNone/>
            </a:pPr>
            <a:r>
              <a:rPr lang="en-US" sz="1512" b="1" dirty="0">
                <a:solidFill>
                  <a:srgbClr val="D7D4CC"/>
                </a:solidFill>
                <a:latin typeface="Comfortaa" pitchFamily="34" charset="0"/>
                <a:ea typeface="Comfortaa" pitchFamily="34" charset="-122"/>
                <a:cs typeface="Comfortaa" pitchFamily="34" charset="-120"/>
              </a:rPr>
              <a:t>Global Workforce</a:t>
            </a:r>
            <a:endParaRPr lang="en-US" sz="1512" dirty="0"/>
          </a:p>
        </p:txBody>
      </p:sp>
      <p:sp>
        <p:nvSpPr>
          <p:cNvPr id="9" name="Text 6"/>
          <p:cNvSpPr/>
          <p:nvPr/>
        </p:nvSpPr>
        <p:spPr>
          <a:xfrm>
            <a:off x="2797612" y="3956923"/>
            <a:ext cx="4431149" cy="1382911"/>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As of 2023, Google employs over 186,000 individuals across the globe, making it one of the largest employers in the technology sector. The company has offices in numerous countries, reflecting its global reach and operations.</a:t>
            </a:r>
            <a:endParaRPr lang="en-US" sz="1361" dirty="0"/>
          </a:p>
        </p:txBody>
      </p:sp>
      <p:sp>
        <p:nvSpPr>
          <p:cNvPr id="10" name="Shape 7"/>
          <p:cNvSpPr/>
          <p:nvPr/>
        </p:nvSpPr>
        <p:spPr>
          <a:xfrm>
            <a:off x="7401520" y="3613309"/>
            <a:ext cx="388739" cy="388739"/>
          </a:xfrm>
          <a:prstGeom prst="roundRect">
            <a:avLst>
              <a:gd name="adj" fmla="val 66685"/>
            </a:avLst>
          </a:prstGeom>
          <a:solidFill>
            <a:srgbClr val="46464A"/>
          </a:solidFill>
          <a:ln/>
        </p:spPr>
      </p:sp>
      <p:sp>
        <p:nvSpPr>
          <p:cNvPr id="11" name="Text 8"/>
          <p:cNvSpPr/>
          <p:nvPr/>
        </p:nvSpPr>
        <p:spPr>
          <a:xfrm>
            <a:off x="7528084" y="3692485"/>
            <a:ext cx="135493" cy="230386"/>
          </a:xfrm>
          <a:prstGeom prst="rect">
            <a:avLst/>
          </a:prstGeom>
          <a:noFill/>
          <a:ln/>
        </p:spPr>
        <p:txBody>
          <a:bodyPr wrap="none" rtlCol="0" anchor="t"/>
          <a:lstStyle/>
          <a:p>
            <a:pPr marL="0" indent="0" algn="ctr">
              <a:lnSpc>
                <a:spcPts val="1814"/>
              </a:lnSpc>
              <a:buNone/>
            </a:pPr>
            <a:r>
              <a:rPr lang="en-US" sz="1814" b="1" dirty="0">
                <a:solidFill>
                  <a:srgbClr val="D7D4CC"/>
                </a:solidFill>
                <a:latin typeface="Comfortaa" pitchFamily="34" charset="0"/>
                <a:ea typeface="Comfortaa" pitchFamily="34" charset="-122"/>
                <a:cs typeface="Comfortaa" pitchFamily="34" charset="-120"/>
              </a:rPr>
              <a:t>2</a:t>
            </a:r>
            <a:endParaRPr lang="en-US" sz="1814" dirty="0"/>
          </a:p>
        </p:txBody>
      </p:sp>
      <p:sp>
        <p:nvSpPr>
          <p:cNvPr id="12" name="Text 9"/>
          <p:cNvSpPr/>
          <p:nvPr/>
        </p:nvSpPr>
        <p:spPr>
          <a:xfrm>
            <a:off x="7963019" y="3613309"/>
            <a:ext cx="1920240" cy="240030"/>
          </a:xfrm>
          <a:prstGeom prst="rect">
            <a:avLst/>
          </a:prstGeom>
          <a:noFill/>
          <a:ln/>
        </p:spPr>
        <p:txBody>
          <a:bodyPr wrap="none" rtlCol="0" anchor="t"/>
          <a:lstStyle/>
          <a:p>
            <a:pPr marL="0" indent="0">
              <a:lnSpc>
                <a:spcPts val="1890"/>
              </a:lnSpc>
              <a:buNone/>
            </a:pPr>
            <a:r>
              <a:rPr lang="en-US" sz="1512" b="1" dirty="0">
                <a:solidFill>
                  <a:srgbClr val="D7D4CC"/>
                </a:solidFill>
                <a:latin typeface="Comfortaa" pitchFamily="34" charset="0"/>
                <a:ea typeface="Comfortaa" pitchFamily="34" charset="-122"/>
                <a:cs typeface="Comfortaa" pitchFamily="34" charset="-120"/>
              </a:rPr>
              <a:t>Employee Growth</a:t>
            </a:r>
            <a:endParaRPr lang="en-US" sz="1512" dirty="0"/>
          </a:p>
        </p:txBody>
      </p:sp>
      <p:sp>
        <p:nvSpPr>
          <p:cNvPr id="13" name="Text 10"/>
          <p:cNvSpPr/>
          <p:nvPr/>
        </p:nvSpPr>
        <p:spPr>
          <a:xfrm>
            <a:off x="7963019" y="3956923"/>
            <a:ext cx="4431149" cy="1382911"/>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Google's workforce has grown significantly over the years, driven by its expansion into new markets and product lines. The company's employee base has more than doubled in the past decade, demonstrating its continued growth and investment in human capital.</a:t>
            </a:r>
            <a:endParaRPr lang="en-US" sz="1361" dirty="0"/>
          </a:p>
        </p:txBody>
      </p:sp>
      <p:sp>
        <p:nvSpPr>
          <p:cNvPr id="14" name="Shape 11"/>
          <p:cNvSpPr/>
          <p:nvPr/>
        </p:nvSpPr>
        <p:spPr>
          <a:xfrm>
            <a:off x="2236113" y="5706904"/>
            <a:ext cx="388739" cy="388739"/>
          </a:xfrm>
          <a:prstGeom prst="roundRect">
            <a:avLst>
              <a:gd name="adj" fmla="val 66685"/>
            </a:avLst>
          </a:prstGeom>
          <a:solidFill>
            <a:srgbClr val="46464A"/>
          </a:solidFill>
          <a:ln/>
        </p:spPr>
      </p:sp>
      <p:sp>
        <p:nvSpPr>
          <p:cNvPr id="15" name="Text 12"/>
          <p:cNvSpPr/>
          <p:nvPr/>
        </p:nvSpPr>
        <p:spPr>
          <a:xfrm>
            <a:off x="2361367" y="5786080"/>
            <a:ext cx="138113" cy="230386"/>
          </a:xfrm>
          <a:prstGeom prst="rect">
            <a:avLst/>
          </a:prstGeom>
          <a:noFill/>
          <a:ln/>
        </p:spPr>
        <p:txBody>
          <a:bodyPr wrap="none" rtlCol="0" anchor="t"/>
          <a:lstStyle/>
          <a:p>
            <a:pPr marL="0" indent="0" algn="ctr">
              <a:lnSpc>
                <a:spcPts val="1814"/>
              </a:lnSpc>
              <a:buNone/>
            </a:pPr>
            <a:r>
              <a:rPr lang="en-US" sz="1814" b="1" dirty="0">
                <a:solidFill>
                  <a:srgbClr val="D7D4CC"/>
                </a:solidFill>
                <a:latin typeface="Comfortaa" pitchFamily="34" charset="0"/>
                <a:ea typeface="Comfortaa" pitchFamily="34" charset="-122"/>
                <a:cs typeface="Comfortaa" pitchFamily="34" charset="-120"/>
              </a:rPr>
              <a:t>3</a:t>
            </a:r>
            <a:endParaRPr lang="en-US" sz="1814" dirty="0"/>
          </a:p>
        </p:txBody>
      </p:sp>
      <p:sp>
        <p:nvSpPr>
          <p:cNvPr id="16" name="Text 13"/>
          <p:cNvSpPr/>
          <p:nvPr/>
        </p:nvSpPr>
        <p:spPr>
          <a:xfrm>
            <a:off x="2797612" y="5706904"/>
            <a:ext cx="2288262" cy="240030"/>
          </a:xfrm>
          <a:prstGeom prst="rect">
            <a:avLst/>
          </a:prstGeom>
          <a:noFill/>
          <a:ln/>
        </p:spPr>
        <p:txBody>
          <a:bodyPr wrap="none" rtlCol="0" anchor="t"/>
          <a:lstStyle/>
          <a:p>
            <a:pPr marL="0" indent="0">
              <a:lnSpc>
                <a:spcPts val="1890"/>
              </a:lnSpc>
              <a:buNone/>
            </a:pPr>
            <a:r>
              <a:rPr lang="en-US" sz="1512" b="1" dirty="0">
                <a:solidFill>
                  <a:srgbClr val="D7D4CC"/>
                </a:solidFill>
                <a:latin typeface="Comfortaa" pitchFamily="34" charset="0"/>
                <a:ea typeface="Comfortaa" pitchFamily="34" charset="-122"/>
                <a:cs typeface="Comfortaa" pitchFamily="34" charset="-120"/>
              </a:rPr>
              <a:t>Diversity and Inclusion</a:t>
            </a:r>
            <a:endParaRPr lang="en-US" sz="1512" dirty="0"/>
          </a:p>
        </p:txBody>
      </p:sp>
      <p:sp>
        <p:nvSpPr>
          <p:cNvPr id="17" name="Text 14"/>
          <p:cNvSpPr/>
          <p:nvPr/>
        </p:nvSpPr>
        <p:spPr>
          <a:xfrm>
            <a:off x="2797612" y="6050518"/>
            <a:ext cx="4431149" cy="1382911"/>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Google has made significant efforts to promote diversity and inclusion within its workforce. The company actively seeks to recruit talent from diverse backgrounds and has implemented various initiatives to foster a more inclusive work environment.</a:t>
            </a:r>
            <a:endParaRPr lang="en-US" sz="1361" dirty="0"/>
          </a:p>
        </p:txBody>
      </p:sp>
      <p:sp>
        <p:nvSpPr>
          <p:cNvPr id="18" name="Shape 15"/>
          <p:cNvSpPr/>
          <p:nvPr/>
        </p:nvSpPr>
        <p:spPr>
          <a:xfrm>
            <a:off x="7401520" y="5706904"/>
            <a:ext cx="388739" cy="388739"/>
          </a:xfrm>
          <a:prstGeom prst="roundRect">
            <a:avLst>
              <a:gd name="adj" fmla="val 66685"/>
            </a:avLst>
          </a:prstGeom>
          <a:solidFill>
            <a:srgbClr val="46464A"/>
          </a:solidFill>
          <a:ln/>
        </p:spPr>
      </p:sp>
      <p:sp>
        <p:nvSpPr>
          <p:cNvPr id="19" name="Text 16"/>
          <p:cNvSpPr/>
          <p:nvPr/>
        </p:nvSpPr>
        <p:spPr>
          <a:xfrm>
            <a:off x="7520583" y="5786080"/>
            <a:ext cx="150495" cy="230386"/>
          </a:xfrm>
          <a:prstGeom prst="rect">
            <a:avLst/>
          </a:prstGeom>
          <a:noFill/>
          <a:ln/>
        </p:spPr>
        <p:txBody>
          <a:bodyPr wrap="none" rtlCol="0" anchor="t"/>
          <a:lstStyle/>
          <a:p>
            <a:pPr marL="0" indent="0" algn="ctr">
              <a:lnSpc>
                <a:spcPts val="1814"/>
              </a:lnSpc>
              <a:buNone/>
            </a:pPr>
            <a:r>
              <a:rPr lang="en-US" sz="1814" b="1" dirty="0">
                <a:solidFill>
                  <a:srgbClr val="D7D4CC"/>
                </a:solidFill>
                <a:latin typeface="Comfortaa" pitchFamily="34" charset="0"/>
                <a:ea typeface="Comfortaa" pitchFamily="34" charset="-122"/>
                <a:cs typeface="Comfortaa" pitchFamily="34" charset="-120"/>
              </a:rPr>
              <a:t>4</a:t>
            </a:r>
            <a:endParaRPr lang="en-US" sz="1814" dirty="0"/>
          </a:p>
        </p:txBody>
      </p:sp>
      <p:sp>
        <p:nvSpPr>
          <p:cNvPr id="20" name="Text 17"/>
          <p:cNvSpPr/>
          <p:nvPr/>
        </p:nvSpPr>
        <p:spPr>
          <a:xfrm>
            <a:off x="7963019" y="5706904"/>
            <a:ext cx="1920240" cy="240030"/>
          </a:xfrm>
          <a:prstGeom prst="rect">
            <a:avLst/>
          </a:prstGeom>
          <a:noFill/>
          <a:ln/>
        </p:spPr>
        <p:txBody>
          <a:bodyPr wrap="none" rtlCol="0" anchor="t"/>
          <a:lstStyle/>
          <a:p>
            <a:pPr marL="0" indent="0">
              <a:lnSpc>
                <a:spcPts val="1890"/>
              </a:lnSpc>
              <a:buNone/>
            </a:pPr>
            <a:r>
              <a:rPr lang="en-US" sz="1512" b="1" dirty="0">
                <a:solidFill>
                  <a:srgbClr val="D7D4CC"/>
                </a:solidFill>
                <a:latin typeface="Comfortaa" pitchFamily="34" charset="0"/>
                <a:ea typeface="Comfortaa" pitchFamily="34" charset="-122"/>
                <a:cs typeface="Comfortaa" pitchFamily="34" charset="-120"/>
              </a:rPr>
              <a:t>Innovation Hubs</a:t>
            </a:r>
            <a:endParaRPr lang="en-US" sz="1512" dirty="0"/>
          </a:p>
        </p:txBody>
      </p:sp>
      <p:sp>
        <p:nvSpPr>
          <p:cNvPr id="21" name="Text 18"/>
          <p:cNvSpPr/>
          <p:nvPr/>
        </p:nvSpPr>
        <p:spPr>
          <a:xfrm>
            <a:off x="7963019" y="6050518"/>
            <a:ext cx="4431149" cy="1659493"/>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Google's vast employee base is strategically dispersed across numerous global innovation hubs. These hubs act as centers for research and development, allowing Google to tap into local talent and expertise while fostering a collaborative and dynamic work environment.</a:t>
            </a:r>
            <a:endParaRPr lang="en-US" sz="1361"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4" name="Text 2"/>
          <p:cNvSpPr/>
          <p:nvPr/>
        </p:nvSpPr>
        <p:spPr>
          <a:xfrm>
            <a:off x="2236113" y="475178"/>
            <a:ext cx="5962412" cy="480060"/>
          </a:xfrm>
          <a:prstGeom prst="rect">
            <a:avLst/>
          </a:prstGeom>
          <a:noFill/>
          <a:ln/>
        </p:spPr>
        <p:txBody>
          <a:bodyPr wrap="none" rtlCol="0" anchor="t"/>
          <a:lstStyle/>
          <a:p>
            <a:pPr marL="0" indent="0">
              <a:lnSpc>
                <a:spcPts val="3780"/>
              </a:lnSpc>
              <a:buNone/>
            </a:pPr>
            <a:r>
              <a:rPr lang="en-US" sz="3024" b="1" dirty="0">
                <a:solidFill>
                  <a:srgbClr val="FFE14D"/>
                </a:solidFill>
                <a:latin typeface="Comfortaa" pitchFamily="34" charset="0"/>
                <a:ea typeface="Comfortaa" pitchFamily="34" charset="-122"/>
                <a:cs typeface="Comfortaa" pitchFamily="34" charset="-120"/>
              </a:rPr>
              <a:t>Employee Duties and Benefits</a:t>
            </a:r>
            <a:endParaRPr lang="en-US" sz="3024" dirty="0"/>
          </a:p>
        </p:txBody>
      </p:sp>
      <p:sp>
        <p:nvSpPr>
          <p:cNvPr id="5" name="Text 3"/>
          <p:cNvSpPr/>
          <p:nvPr/>
        </p:nvSpPr>
        <p:spPr>
          <a:xfrm>
            <a:off x="755333" y="1387197"/>
            <a:ext cx="4060652" cy="240030"/>
          </a:xfrm>
          <a:prstGeom prst="rect">
            <a:avLst/>
          </a:prstGeom>
          <a:noFill/>
          <a:ln/>
        </p:spPr>
        <p:txBody>
          <a:bodyPr wrap="none" rtlCol="0" anchor="t"/>
          <a:lstStyle/>
          <a:p>
            <a:pPr marL="0" indent="0">
              <a:lnSpc>
                <a:spcPts val="1890"/>
              </a:lnSpc>
              <a:buNone/>
            </a:pPr>
            <a:r>
              <a:rPr lang="en-US" sz="1512" b="1" dirty="0">
                <a:solidFill>
                  <a:srgbClr val="FFE14D"/>
                </a:solidFill>
                <a:latin typeface="Comfortaa" pitchFamily="34" charset="0"/>
                <a:ea typeface="Comfortaa" pitchFamily="34" charset="-122"/>
                <a:cs typeface="Comfortaa" pitchFamily="34" charset="-120"/>
              </a:rPr>
              <a:t>Roles and Responsibilities</a:t>
            </a:r>
            <a:endParaRPr lang="en-US" sz="1512" dirty="0"/>
          </a:p>
        </p:txBody>
      </p:sp>
      <p:sp>
        <p:nvSpPr>
          <p:cNvPr id="6" name="Text 4"/>
          <p:cNvSpPr/>
          <p:nvPr/>
        </p:nvSpPr>
        <p:spPr>
          <a:xfrm>
            <a:off x="755333" y="1799987"/>
            <a:ext cx="4600371" cy="1972746"/>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Google employees encompass a wide range of roles, from engineers and product managers to marketers, designers, and customer support representatives. Each role contributes to the company's overall success by driving innovation, creating engaging products, and providing exceptional user experiences.</a:t>
            </a:r>
            <a:endParaRPr lang="en-US" sz="1361" dirty="0"/>
          </a:p>
        </p:txBody>
      </p:sp>
      <p:sp>
        <p:nvSpPr>
          <p:cNvPr id="7" name="Text 5"/>
          <p:cNvSpPr/>
          <p:nvPr/>
        </p:nvSpPr>
        <p:spPr>
          <a:xfrm>
            <a:off x="770250" y="3586653"/>
            <a:ext cx="4570537" cy="1789569"/>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Engineers are responsible for developing and maintaining Google's various products and services, including its search engine, cloud computing platforms, and operating systems. Product managers are responsible for defining the roadmap and strategy for specific products, ensuring they meet user needs and market demands.</a:t>
            </a:r>
            <a:endParaRPr lang="en-US" sz="1361" dirty="0"/>
          </a:p>
        </p:txBody>
      </p:sp>
      <p:sp>
        <p:nvSpPr>
          <p:cNvPr id="8" name="Text 6"/>
          <p:cNvSpPr/>
          <p:nvPr/>
        </p:nvSpPr>
        <p:spPr>
          <a:xfrm>
            <a:off x="770250" y="5559399"/>
            <a:ext cx="4281888" cy="2084415"/>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Marketing teams drive awareness and adoption of Google's products, engaging with users through various channels, including advertising, content marketing, and social media. Designers play a vital role in crafting user-friendly and aesthetically pleasing interfaces, ensuring intuitive user experiences.</a:t>
            </a:r>
            <a:endParaRPr lang="en-US" sz="1361" dirty="0"/>
          </a:p>
        </p:txBody>
      </p:sp>
      <p:sp>
        <p:nvSpPr>
          <p:cNvPr id="9" name="Text 7"/>
          <p:cNvSpPr/>
          <p:nvPr/>
        </p:nvSpPr>
        <p:spPr>
          <a:xfrm>
            <a:off x="5769888" y="1387197"/>
            <a:ext cx="1920240" cy="240030"/>
          </a:xfrm>
          <a:prstGeom prst="rect">
            <a:avLst/>
          </a:prstGeom>
          <a:noFill/>
          <a:ln/>
        </p:spPr>
        <p:txBody>
          <a:bodyPr wrap="none" rtlCol="0" anchor="t"/>
          <a:lstStyle/>
          <a:p>
            <a:pPr marL="0" indent="0">
              <a:lnSpc>
                <a:spcPts val="1890"/>
              </a:lnSpc>
              <a:buNone/>
            </a:pPr>
            <a:r>
              <a:rPr lang="en-US" sz="1512" b="1" dirty="0">
                <a:solidFill>
                  <a:srgbClr val="FFE14D"/>
                </a:solidFill>
                <a:latin typeface="Comfortaa" pitchFamily="34" charset="0"/>
                <a:ea typeface="Comfortaa" pitchFamily="34" charset="-122"/>
                <a:cs typeface="Comfortaa" pitchFamily="34" charset="-120"/>
              </a:rPr>
              <a:t>Employee Benefits</a:t>
            </a:r>
            <a:endParaRPr lang="en-US" sz="1512" dirty="0"/>
          </a:p>
        </p:txBody>
      </p:sp>
      <p:sp>
        <p:nvSpPr>
          <p:cNvPr id="10" name="Text 8"/>
          <p:cNvSpPr/>
          <p:nvPr/>
        </p:nvSpPr>
        <p:spPr>
          <a:xfrm>
            <a:off x="5550568" y="1799987"/>
            <a:ext cx="3882190" cy="2765822"/>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Google is renowned for its generous employee benefits package, designed to attract and retain top talent. The benefits package includes comprehensive health insurance coverage, competitive salaries, stock options, and paid time off. Google also provides unique benefits like free meals, on-site fitness centers, and generous parental leave policies.</a:t>
            </a:r>
            <a:endParaRPr lang="en-US" sz="1361" dirty="0"/>
          </a:p>
        </p:txBody>
      </p:sp>
      <p:sp>
        <p:nvSpPr>
          <p:cNvPr id="11" name="Text 9"/>
          <p:cNvSpPr/>
          <p:nvPr/>
        </p:nvSpPr>
        <p:spPr>
          <a:xfrm>
            <a:off x="5769888" y="4721304"/>
            <a:ext cx="3662870" cy="2489240"/>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Google's commitment to employee well-being extends beyond traditional benefits. The company offers a variety of programs and initiatives, such as employee resource groups, mentorship programs, and professional development opportunities, to foster a supportive and enriching work environment.</a:t>
            </a:r>
            <a:endParaRPr lang="en-US" sz="1361" dirty="0"/>
          </a:p>
        </p:txBody>
      </p:sp>
      <p:sp>
        <p:nvSpPr>
          <p:cNvPr id="12" name="Text 10"/>
          <p:cNvSpPr/>
          <p:nvPr/>
        </p:nvSpPr>
        <p:spPr>
          <a:xfrm>
            <a:off x="9884331" y="1387197"/>
            <a:ext cx="2852901" cy="240030"/>
          </a:xfrm>
          <a:prstGeom prst="rect">
            <a:avLst/>
          </a:prstGeom>
          <a:noFill/>
          <a:ln/>
        </p:spPr>
        <p:txBody>
          <a:bodyPr wrap="none" rtlCol="0" anchor="t"/>
          <a:lstStyle/>
          <a:p>
            <a:pPr marL="0" indent="0">
              <a:lnSpc>
                <a:spcPts val="1890"/>
              </a:lnSpc>
              <a:buNone/>
            </a:pPr>
            <a:r>
              <a:rPr lang="en-US" sz="1512" b="1" dirty="0">
                <a:solidFill>
                  <a:srgbClr val="FFE14D"/>
                </a:solidFill>
                <a:latin typeface="Comfortaa" pitchFamily="34" charset="0"/>
                <a:ea typeface="Comfortaa" pitchFamily="34" charset="-122"/>
                <a:cs typeface="Comfortaa" pitchFamily="34" charset="-120"/>
              </a:rPr>
              <a:t>Culture of Innovation</a:t>
            </a:r>
            <a:endParaRPr lang="en-US" sz="1512" dirty="0"/>
          </a:p>
        </p:txBody>
      </p:sp>
      <p:sp>
        <p:nvSpPr>
          <p:cNvPr id="13" name="Text 11"/>
          <p:cNvSpPr/>
          <p:nvPr/>
        </p:nvSpPr>
        <p:spPr>
          <a:xfrm>
            <a:off x="9884330" y="1799987"/>
            <a:ext cx="4152511" cy="2765822"/>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Google's culture is characterized by a relentless pursuit of innovation. The company encourages its employees to think outside the box, experiment with new ideas, and contribute to the advancement of technology. This culture of innovation has been a driving force behind Google's success and its ability to push the boundaries of what is possible.</a:t>
            </a:r>
            <a:endParaRPr lang="en-US" sz="1361" dirty="0"/>
          </a:p>
        </p:txBody>
      </p:sp>
      <p:sp>
        <p:nvSpPr>
          <p:cNvPr id="14" name="Text 12"/>
          <p:cNvSpPr/>
          <p:nvPr/>
        </p:nvSpPr>
        <p:spPr>
          <a:xfrm>
            <a:off x="9884330" y="4721304"/>
            <a:ext cx="4152511" cy="2489240"/>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The company fosters a collaborative work environment, where employees are encouraged to share ideas, learn from each other, and work together to solve complex problems. This collaborative approach has enabled Google to develop groundbreaking products and services that have transformed the digital landscape.</a:t>
            </a:r>
            <a:endParaRPr lang="en-US" sz="1361"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12700"/>
            <a:ext cx="14630400" cy="8871466"/>
          </a:xfrm>
          <a:prstGeom prst="rect">
            <a:avLst/>
          </a:prstGeom>
          <a:solidFill>
            <a:srgbClr val="27272B"/>
          </a:solidFill>
          <a:ln/>
        </p:spPr>
      </p:sp>
      <p:pic>
        <p:nvPicPr>
          <p:cNvPr id="4" name="Image 0" descr="preencoded.png"/>
          <p:cNvPicPr>
            <a:picLocks noChangeAspect="1"/>
          </p:cNvPicPr>
          <p:nvPr/>
        </p:nvPicPr>
        <p:blipFill>
          <a:blip r:embed="rId3"/>
          <a:stretch>
            <a:fillRect/>
          </a:stretch>
        </p:blipFill>
        <p:spPr>
          <a:xfrm>
            <a:off x="9144000" y="0"/>
            <a:ext cx="5486400" cy="8871466"/>
          </a:xfrm>
          <a:prstGeom prst="rect">
            <a:avLst/>
          </a:prstGeom>
        </p:spPr>
      </p:pic>
      <p:sp>
        <p:nvSpPr>
          <p:cNvPr id="5" name="Text 2"/>
          <p:cNvSpPr/>
          <p:nvPr/>
        </p:nvSpPr>
        <p:spPr>
          <a:xfrm>
            <a:off x="966370" y="301585"/>
            <a:ext cx="5613797" cy="480060"/>
          </a:xfrm>
          <a:prstGeom prst="rect">
            <a:avLst/>
          </a:prstGeom>
          <a:noFill/>
          <a:ln/>
        </p:spPr>
        <p:txBody>
          <a:bodyPr wrap="none" rtlCol="0" anchor="t"/>
          <a:lstStyle/>
          <a:p>
            <a:pPr marL="0" indent="0">
              <a:lnSpc>
                <a:spcPts val="3780"/>
              </a:lnSpc>
              <a:buNone/>
            </a:pPr>
            <a:r>
              <a:rPr lang="en-US" sz="3024" b="1" dirty="0">
                <a:solidFill>
                  <a:srgbClr val="FFE14D"/>
                </a:solidFill>
                <a:latin typeface="Comfortaa" pitchFamily="34" charset="0"/>
                <a:ea typeface="Comfortaa" pitchFamily="34" charset="-122"/>
                <a:cs typeface="Comfortaa" pitchFamily="34" charset="-120"/>
              </a:rPr>
              <a:t>Backup Time and Processes</a:t>
            </a:r>
            <a:endParaRPr lang="en-US" sz="3024" dirty="0"/>
          </a:p>
        </p:txBody>
      </p:sp>
      <p:pic>
        <p:nvPicPr>
          <p:cNvPr id="6" name="Image 1" descr="preencoded.png"/>
          <p:cNvPicPr>
            <a:picLocks noChangeAspect="1"/>
          </p:cNvPicPr>
          <p:nvPr/>
        </p:nvPicPr>
        <p:blipFill>
          <a:blip r:embed="rId4"/>
          <a:stretch>
            <a:fillRect/>
          </a:stretch>
        </p:blipFill>
        <p:spPr>
          <a:xfrm>
            <a:off x="604837" y="1057990"/>
            <a:ext cx="864037" cy="1795463"/>
          </a:xfrm>
          <a:prstGeom prst="rect">
            <a:avLst/>
          </a:prstGeom>
        </p:spPr>
      </p:pic>
      <p:sp>
        <p:nvSpPr>
          <p:cNvPr id="7" name="Text 3"/>
          <p:cNvSpPr/>
          <p:nvPr/>
        </p:nvSpPr>
        <p:spPr>
          <a:xfrm>
            <a:off x="1728073" y="1230749"/>
            <a:ext cx="2288262" cy="240030"/>
          </a:xfrm>
          <a:prstGeom prst="rect">
            <a:avLst/>
          </a:prstGeom>
          <a:noFill/>
          <a:ln/>
        </p:spPr>
        <p:txBody>
          <a:bodyPr wrap="none" rtlCol="0" anchor="t"/>
          <a:lstStyle/>
          <a:p>
            <a:pPr marL="0" indent="0" algn="l">
              <a:lnSpc>
                <a:spcPts val="1890"/>
              </a:lnSpc>
              <a:buNone/>
            </a:pPr>
            <a:r>
              <a:rPr lang="en-US" sz="1512" b="1" dirty="0">
                <a:solidFill>
                  <a:srgbClr val="D7D4CC"/>
                </a:solidFill>
                <a:latin typeface="Comfortaa" pitchFamily="34" charset="0"/>
                <a:ea typeface="Comfortaa" pitchFamily="34" charset="-122"/>
                <a:cs typeface="Comfortaa" pitchFamily="34" charset="-120"/>
              </a:rPr>
              <a:t>Data Backup Schedule</a:t>
            </a:r>
            <a:endParaRPr lang="en-US" sz="1512" dirty="0"/>
          </a:p>
        </p:txBody>
      </p:sp>
      <p:sp>
        <p:nvSpPr>
          <p:cNvPr id="8" name="Text 4"/>
          <p:cNvSpPr/>
          <p:nvPr/>
        </p:nvSpPr>
        <p:spPr>
          <a:xfrm>
            <a:off x="1728073" y="1574364"/>
            <a:ext cx="6811089" cy="1106329"/>
          </a:xfrm>
          <a:prstGeom prst="rect">
            <a:avLst/>
          </a:prstGeom>
          <a:noFill/>
          <a:ln/>
        </p:spPr>
        <p:txBody>
          <a:bodyPr wrap="square" rtlCol="0" anchor="t"/>
          <a:lstStyle/>
          <a:p>
            <a:pPr marL="0" indent="0" algn="l">
              <a:lnSpc>
                <a:spcPts val="2177"/>
              </a:lnSpc>
              <a:buNone/>
            </a:pPr>
            <a:r>
              <a:rPr lang="en-US" sz="1361" dirty="0">
                <a:solidFill>
                  <a:srgbClr val="D7D4CC"/>
                </a:solidFill>
                <a:latin typeface="Raleway" pitchFamily="34" charset="0"/>
                <a:ea typeface="Raleway" pitchFamily="34" charset="-122"/>
                <a:cs typeface="Raleway" pitchFamily="34" charset="-120"/>
              </a:rPr>
              <a:t>Google's data backup strategy is designed for high availability and resilience. Data is backed up on a continuous basis, with multiple copies stored in geographically dispersed locations. This ensures that even in the event of a catastrophic failure at a primary data center, Google can quickly restore data from a backup site.</a:t>
            </a:r>
            <a:endParaRPr lang="en-US" sz="1361" dirty="0"/>
          </a:p>
        </p:txBody>
      </p:sp>
      <p:pic>
        <p:nvPicPr>
          <p:cNvPr id="9" name="Image 2" descr="preencoded.png"/>
          <p:cNvPicPr>
            <a:picLocks noChangeAspect="1"/>
          </p:cNvPicPr>
          <p:nvPr/>
        </p:nvPicPr>
        <p:blipFill>
          <a:blip r:embed="rId5"/>
          <a:stretch>
            <a:fillRect/>
          </a:stretch>
        </p:blipFill>
        <p:spPr>
          <a:xfrm>
            <a:off x="604837" y="2853452"/>
            <a:ext cx="864037" cy="1795463"/>
          </a:xfrm>
          <a:prstGeom prst="rect">
            <a:avLst/>
          </a:prstGeom>
        </p:spPr>
      </p:pic>
      <p:sp>
        <p:nvSpPr>
          <p:cNvPr id="10" name="Text 5"/>
          <p:cNvSpPr/>
          <p:nvPr/>
        </p:nvSpPr>
        <p:spPr>
          <a:xfrm>
            <a:off x="1728073" y="3026212"/>
            <a:ext cx="2166580" cy="240030"/>
          </a:xfrm>
          <a:prstGeom prst="rect">
            <a:avLst/>
          </a:prstGeom>
          <a:noFill/>
          <a:ln/>
        </p:spPr>
        <p:txBody>
          <a:bodyPr wrap="none" rtlCol="0" anchor="t"/>
          <a:lstStyle/>
          <a:p>
            <a:pPr marL="0" indent="0" algn="l">
              <a:lnSpc>
                <a:spcPts val="1890"/>
              </a:lnSpc>
              <a:buNone/>
            </a:pPr>
            <a:r>
              <a:rPr lang="en-US" sz="1512" b="1" dirty="0">
                <a:solidFill>
                  <a:srgbClr val="D7D4CC"/>
                </a:solidFill>
                <a:latin typeface="Comfortaa" pitchFamily="34" charset="0"/>
                <a:ea typeface="Comfortaa" pitchFamily="34" charset="-122"/>
                <a:cs typeface="Comfortaa" pitchFamily="34" charset="-120"/>
              </a:rPr>
              <a:t>Automated Processes</a:t>
            </a:r>
            <a:endParaRPr lang="en-US" sz="1512" dirty="0"/>
          </a:p>
        </p:txBody>
      </p:sp>
      <p:sp>
        <p:nvSpPr>
          <p:cNvPr id="11" name="Text 6"/>
          <p:cNvSpPr/>
          <p:nvPr/>
        </p:nvSpPr>
        <p:spPr>
          <a:xfrm>
            <a:off x="1728073" y="3369826"/>
            <a:ext cx="6811089" cy="1106329"/>
          </a:xfrm>
          <a:prstGeom prst="rect">
            <a:avLst/>
          </a:prstGeom>
          <a:noFill/>
          <a:ln/>
        </p:spPr>
        <p:txBody>
          <a:bodyPr wrap="square" rtlCol="0" anchor="t"/>
          <a:lstStyle/>
          <a:p>
            <a:pPr marL="0" indent="0" algn="l">
              <a:lnSpc>
                <a:spcPts val="2177"/>
              </a:lnSpc>
              <a:buNone/>
            </a:pPr>
            <a:r>
              <a:rPr lang="en-US" sz="1361" dirty="0">
                <a:solidFill>
                  <a:srgbClr val="D7D4CC"/>
                </a:solidFill>
                <a:latin typeface="Raleway" pitchFamily="34" charset="0"/>
                <a:ea typeface="Raleway" pitchFamily="34" charset="-122"/>
                <a:cs typeface="Raleway" pitchFamily="34" charset="-120"/>
              </a:rPr>
              <a:t>Google relies heavily on automated processes for data backup and recovery. These processes are designed to be efficient, reliable, and scalable. Automation ensures that backups are performed consistently and that recovery processes can be initiated quickly in case of an emergency.</a:t>
            </a:r>
            <a:endParaRPr lang="en-US" sz="1361" dirty="0"/>
          </a:p>
        </p:txBody>
      </p:sp>
      <p:pic>
        <p:nvPicPr>
          <p:cNvPr id="12" name="Image 3" descr="preencoded.png"/>
          <p:cNvPicPr>
            <a:picLocks noChangeAspect="1"/>
          </p:cNvPicPr>
          <p:nvPr/>
        </p:nvPicPr>
        <p:blipFill>
          <a:blip r:embed="rId6"/>
          <a:stretch>
            <a:fillRect/>
          </a:stretch>
        </p:blipFill>
        <p:spPr>
          <a:xfrm>
            <a:off x="604837" y="4648914"/>
            <a:ext cx="864037" cy="1795463"/>
          </a:xfrm>
          <a:prstGeom prst="rect">
            <a:avLst/>
          </a:prstGeom>
        </p:spPr>
      </p:pic>
      <p:sp>
        <p:nvSpPr>
          <p:cNvPr id="13" name="Text 7"/>
          <p:cNvSpPr/>
          <p:nvPr/>
        </p:nvSpPr>
        <p:spPr>
          <a:xfrm>
            <a:off x="1728073" y="4821674"/>
            <a:ext cx="1920240" cy="240030"/>
          </a:xfrm>
          <a:prstGeom prst="rect">
            <a:avLst/>
          </a:prstGeom>
          <a:noFill/>
          <a:ln/>
        </p:spPr>
        <p:txBody>
          <a:bodyPr wrap="none" rtlCol="0" anchor="t"/>
          <a:lstStyle/>
          <a:p>
            <a:pPr marL="0" indent="0" algn="l">
              <a:lnSpc>
                <a:spcPts val="1890"/>
              </a:lnSpc>
              <a:buNone/>
            </a:pPr>
            <a:r>
              <a:rPr lang="en-US" sz="1512" b="1" dirty="0">
                <a:solidFill>
                  <a:srgbClr val="D7D4CC"/>
                </a:solidFill>
                <a:latin typeface="Comfortaa" pitchFamily="34" charset="0"/>
                <a:ea typeface="Comfortaa" pitchFamily="34" charset="-122"/>
                <a:cs typeface="Comfortaa" pitchFamily="34" charset="-120"/>
              </a:rPr>
              <a:t>Data Redundancy</a:t>
            </a:r>
            <a:endParaRPr lang="en-US" sz="1512" dirty="0"/>
          </a:p>
        </p:txBody>
      </p:sp>
      <p:sp>
        <p:nvSpPr>
          <p:cNvPr id="14" name="Text 8"/>
          <p:cNvSpPr/>
          <p:nvPr/>
        </p:nvSpPr>
        <p:spPr>
          <a:xfrm>
            <a:off x="1728073" y="5165289"/>
            <a:ext cx="6811089" cy="1106329"/>
          </a:xfrm>
          <a:prstGeom prst="rect">
            <a:avLst/>
          </a:prstGeom>
          <a:noFill/>
          <a:ln/>
        </p:spPr>
        <p:txBody>
          <a:bodyPr wrap="square" rtlCol="0" anchor="t"/>
          <a:lstStyle/>
          <a:p>
            <a:pPr marL="0" indent="0" algn="l">
              <a:lnSpc>
                <a:spcPts val="2177"/>
              </a:lnSpc>
              <a:buNone/>
            </a:pPr>
            <a:r>
              <a:rPr lang="en-US" sz="1361" dirty="0">
                <a:solidFill>
                  <a:srgbClr val="D7D4CC"/>
                </a:solidFill>
                <a:latin typeface="Raleway" pitchFamily="34" charset="0"/>
                <a:ea typeface="Raleway" pitchFamily="34" charset="-122"/>
                <a:cs typeface="Raleway" pitchFamily="34" charset="-120"/>
              </a:rPr>
              <a:t>Data redundancy is a key principle in Google's backup strategy. Multiple copies of data are stored in different locations, minimizing the risk of data loss due to a single point of failure. This redundancy ensures that critical data is always available and that operations can continue uninterrupted.</a:t>
            </a:r>
            <a:endParaRPr lang="en-US" sz="1361" dirty="0"/>
          </a:p>
        </p:txBody>
      </p:sp>
      <p:pic>
        <p:nvPicPr>
          <p:cNvPr id="15" name="Image 4" descr="preencoded.png"/>
          <p:cNvPicPr>
            <a:picLocks noChangeAspect="1"/>
          </p:cNvPicPr>
          <p:nvPr/>
        </p:nvPicPr>
        <p:blipFill>
          <a:blip r:embed="rId7"/>
          <a:stretch>
            <a:fillRect/>
          </a:stretch>
        </p:blipFill>
        <p:spPr>
          <a:xfrm>
            <a:off x="604837" y="6444377"/>
            <a:ext cx="864037" cy="1795463"/>
          </a:xfrm>
          <a:prstGeom prst="rect">
            <a:avLst/>
          </a:prstGeom>
        </p:spPr>
      </p:pic>
      <p:sp>
        <p:nvSpPr>
          <p:cNvPr id="16" name="Text 9"/>
          <p:cNvSpPr/>
          <p:nvPr/>
        </p:nvSpPr>
        <p:spPr>
          <a:xfrm>
            <a:off x="1728073" y="6617137"/>
            <a:ext cx="3009305" cy="240030"/>
          </a:xfrm>
          <a:prstGeom prst="rect">
            <a:avLst/>
          </a:prstGeom>
          <a:noFill/>
          <a:ln/>
        </p:spPr>
        <p:txBody>
          <a:bodyPr wrap="none" rtlCol="0" anchor="t"/>
          <a:lstStyle/>
          <a:p>
            <a:pPr marL="0" indent="0" algn="l">
              <a:lnSpc>
                <a:spcPts val="1890"/>
              </a:lnSpc>
              <a:buNone/>
            </a:pPr>
            <a:r>
              <a:rPr lang="en-US" sz="1512" b="1" dirty="0">
                <a:solidFill>
                  <a:srgbClr val="D7D4CC"/>
                </a:solidFill>
                <a:latin typeface="Comfortaa" pitchFamily="34" charset="0"/>
                <a:ea typeface="Comfortaa" pitchFamily="34" charset="-122"/>
                <a:cs typeface="Comfortaa" pitchFamily="34" charset="-120"/>
              </a:rPr>
              <a:t>Recovery Time Objective (RTO)</a:t>
            </a:r>
            <a:endParaRPr lang="en-US" sz="1512" dirty="0"/>
          </a:p>
        </p:txBody>
      </p:sp>
      <p:sp>
        <p:nvSpPr>
          <p:cNvPr id="17" name="Text 10"/>
          <p:cNvSpPr/>
          <p:nvPr/>
        </p:nvSpPr>
        <p:spPr>
          <a:xfrm>
            <a:off x="1728073" y="6960751"/>
            <a:ext cx="6811089" cy="1106329"/>
          </a:xfrm>
          <a:prstGeom prst="rect">
            <a:avLst/>
          </a:prstGeom>
          <a:noFill/>
          <a:ln/>
        </p:spPr>
        <p:txBody>
          <a:bodyPr wrap="square" rtlCol="0" anchor="t"/>
          <a:lstStyle/>
          <a:p>
            <a:pPr marL="0" indent="0" algn="l">
              <a:lnSpc>
                <a:spcPts val="2177"/>
              </a:lnSpc>
              <a:buNone/>
            </a:pPr>
            <a:r>
              <a:rPr lang="en-US" sz="1361" dirty="0">
                <a:solidFill>
                  <a:srgbClr val="D7D4CC"/>
                </a:solidFill>
                <a:latin typeface="Raleway" pitchFamily="34" charset="0"/>
                <a:ea typeface="Raleway" pitchFamily="34" charset="-122"/>
                <a:cs typeface="Raleway" pitchFamily="34" charset="-120"/>
              </a:rPr>
              <a:t>Google has a strict recovery time objective (RTO) for its services, aiming to minimize downtime in the event of a failure. This objective requires the company to restore data and bring services back online as quickly as possible, ensuring minimal disruption to users.</a:t>
            </a:r>
            <a:endParaRPr lang="en-US" sz="1361"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3" name="Shape 1"/>
          <p:cNvSpPr/>
          <p:nvPr/>
        </p:nvSpPr>
        <p:spPr>
          <a:xfrm>
            <a:off x="0" y="0"/>
            <a:ext cx="14630400" cy="8402717"/>
          </a:xfrm>
          <a:prstGeom prst="rect">
            <a:avLst/>
          </a:prstGeom>
          <a:solidFill>
            <a:srgbClr val="27272B"/>
          </a:solidFill>
          <a:ln/>
        </p:spPr>
      </p:sp>
      <p:pic>
        <p:nvPicPr>
          <p:cNvPr id="4" name="Image 0" descr="preencoded.png"/>
          <p:cNvPicPr>
            <a:picLocks noChangeAspect="1"/>
          </p:cNvPicPr>
          <p:nvPr/>
        </p:nvPicPr>
        <p:blipFill>
          <a:blip r:embed="rId3"/>
          <a:stretch>
            <a:fillRect/>
          </a:stretch>
        </p:blipFill>
        <p:spPr>
          <a:xfrm>
            <a:off x="9144000" y="0"/>
            <a:ext cx="5486400" cy="8402717"/>
          </a:xfrm>
          <a:prstGeom prst="rect">
            <a:avLst/>
          </a:prstGeom>
        </p:spPr>
      </p:pic>
      <p:sp>
        <p:nvSpPr>
          <p:cNvPr id="5" name="Text 2"/>
          <p:cNvSpPr/>
          <p:nvPr/>
        </p:nvSpPr>
        <p:spPr>
          <a:xfrm>
            <a:off x="604837" y="475178"/>
            <a:ext cx="6161008" cy="480060"/>
          </a:xfrm>
          <a:prstGeom prst="rect">
            <a:avLst/>
          </a:prstGeom>
          <a:noFill/>
          <a:ln/>
        </p:spPr>
        <p:txBody>
          <a:bodyPr wrap="none" rtlCol="0" anchor="t"/>
          <a:lstStyle/>
          <a:p>
            <a:pPr marL="0" indent="0">
              <a:lnSpc>
                <a:spcPts val="3780"/>
              </a:lnSpc>
              <a:buNone/>
            </a:pPr>
            <a:r>
              <a:rPr lang="en-US" sz="3024" b="1" dirty="0">
                <a:solidFill>
                  <a:srgbClr val="FFE14D"/>
                </a:solidFill>
                <a:latin typeface="Comfortaa" pitchFamily="34" charset="0"/>
                <a:ea typeface="Comfortaa" pitchFamily="34" charset="-122"/>
                <a:cs typeface="Comfortaa" pitchFamily="34" charset="-120"/>
              </a:rPr>
              <a:t>Major Failures and Challenges</a:t>
            </a:r>
            <a:endParaRPr lang="en-US" sz="3024" dirty="0"/>
          </a:p>
        </p:txBody>
      </p:sp>
      <p:sp>
        <p:nvSpPr>
          <p:cNvPr id="6" name="Shape 3"/>
          <p:cNvSpPr/>
          <p:nvPr/>
        </p:nvSpPr>
        <p:spPr>
          <a:xfrm>
            <a:off x="604837" y="1214438"/>
            <a:ext cx="7934325" cy="6713101"/>
          </a:xfrm>
          <a:prstGeom prst="roundRect">
            <a:avLst>
              <a:gd name="adj" fmla="val 3862"/>
            </a:avLst>
          </a:prstGeom>
          <a:noFill/>
          <a:ln w="7620">
            <a:solidFill>
              <a:srgbClr val="FFFFFF">
                <a:alpha val="24000"/>
              </a:srgbClr>
            </a:solidFill>
            <a:prstDash val="solid"/>
          </a:ln>
        </p:spPr>
      </p:sp>
      <p:sp>
        <p:nvSpPr>
          <p:cNvPr id="7" name="Shape 4"/>
          <p:cNvSpPr/>
          <p:nvPr/>
        </p:nvSpPr>
        <p:spPr>
          <a:xfrm>
            <a:off x="612458" y="1222058"/>
            <a:ext cx="7918252" cy="498991"/>
          </a:xfrm>
          <a:prstGeom prst="rect">
            <a:avLst/>
          </a:prstGeom>
          <a:solidFill>
            <a:srgbClr val="FFFFFF">
              <a:alpha val="4000"/>
            </a:srgbClr>
          </a:solidFill>
          <a:ln/>
        </p:spPr>
      </p:sp>
      <p:sp>
        <p:nvSpPr>
          <p:cNvPr id="8" name="Text 5"/>
          <p:cNvSpPr/>
          <p:nvPr/>
        </p:nvSpPr>
        <p:spPr>
          <a:xfrm>
            <a:off x="786051" y="1333262"/>
            <a:ext cx="2289810" cy="276582"/>
          </a:xfrm>
          <a:prstGeom prst="rect">
            <a:avLst/>
          </a:prstGeom>
          <a:noFill/>
          <a:ln/>
        </p:spPr>
        <p:txBody>
          <a:bodyPr wrap="non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Year</a:t>
            </a:r>
            <a:endParaRPr lang="en-US" sz="1361" dirty="0"/>
          </a:p>
        </p:txBody>
      </p:sp>
      <p:sp>
        <p:nvSpPr>
          <p:cNvPr id="9" name="Text 6"/>
          <p:cNvSpPr/>
          <p:nvPr/>
        </p:nvSpPr>
        <p:spPr>
          <a:xfrm>
            <a:off x="3429000" y="1333262"/>
            <a:ext cx="2286000" cy="276582"/>
          </a:xfrm>
          <a:prstGeom prst="rect">
            <a:avLst/>
          </a:prstGeom>
          <a:noFill/>
          <a:ln/>
        </p:spPr>
        <p:txBody>
          <a:bodyPr wrap="non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Failure</a:t>
            </a:r>
            <a:endParaRPr lang="en-US" sz="1361" dirty="0"/>
          </a:p>
        </p:txBody>
      </p:sp>
      <p:sp>
        <p:nvSpPr>
          <p:cNvPr id="10" name="Text 7"/>
          <p:cNvSpPr/>
          <p:nvPr/>
        </p:nvSpPr>
        <p:spPr>
          <a:xfrm>
            <a:off x="6068139" y="1333262"/>
            <a:ext cx="2289810" cy="276582"/>
          </a:xfrm>
          <a:prstGeom prst="rect">
            <a:avLst/>
          </a:prstGeom>
          <a:noFill/>
          <a:ln/>
        </p:spPr>
        <p:txBody>
          <a:bodyPr wrap="non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Impact</a:t>
            </a:r>
            <a:endParaRPr lang="en-US" sz="1361" dirty="0"/>
          </a:p>
        </p:txBody>
      </p:sp>
      <p:sp>
        <p:nvSpPr>
          <p:cNvPr id="11" name="Shape 8"/>
          <p:cNvSpPr/>
          <p:nvPr/>
        </p:nvSpPr>
        <p:spPr>
          <a:xfrm>
            <a:off x="612458" y="1721048"/>
            <a:ext cx="7918252" cy="1881902"/>
          </a:xfrm>
          <a:prstGeom prst="rect">
            <a:avLst/>
          </a:prstGeom>
          <a:solidFill>
            <a:srgbClr val="000000">
              <a:alpha val="4000"/>
            </a:srgbClr>
          </a:solidFill>
          <a:ln/>
        </p:spPr>
      </p:sp>
      <p:sp>
        <p:nvSpPr>
          <p:cNvPr id="12" name="Text 9"/>
          <p:cNvSpPr/>
          <p:nvPr/>
        </p:nvSpPr>
        <p:spPr>
          <a:xfrm>
            <a:off x="786051" y="1832253"/>
            <a:ext cx="2289810" cy="276582"/>
          </a:xfrm>
          <a:prstGeom prst="rect">
            <a:avLst/>
          </a:prstGeom>
          <a:noFill/>
          <a:ln/>
        </p:spPr>
        <p:txBody>
          <a:bodyPr wrap="non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2013</a:t>
            </a:r>
            <a:endParaRPr lang="en-US" sz="1361" dirty="0"/>
          </a:p>
        </p:txBody>
      </p:sp>
      <p:sp>
        <p:nvSpPr>
          <p:cNvPr id="13" name="Text 10"/>
          <p:cNvSpPr/>
          <p:nvPr/>
        </p:nvSpPr>
        <p:spPr>
          <a:xfrm>
            <a:off x="3429000" y="1832253"/>
            <a:ext cx="2286000" cy="276582"/>
          </a:xfrm>
          <a:prstGeom prst="rect">
            <a:avLst/>
          </a:prstGeom>
          <a:noFill/>
          <a:ln/>
        </p:spPr>
        <p:txBody>
          <a:bodyPr wrap="non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Gmail Outage</a:t>
            </a:r>
            <a:endParaRPr lang="en-US" sz="1361" dirty="0"/>
          </a:p>
        </p:txBody>
      </p:sp>
      <p:sp>
        <p:nvSpPr>
          <p:cNvPr id="14" name="Text 11"/>
          <p:cNvSpPr/>
          <p:nvPr/>
        </p:nvSpPr>
        <p:spPr>
          <a:xfrm>
            <a:off x="5892403" y="1832253"/>
            <a:ext cx="2465546" cy="1659493"/>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Millions of users were unable to access their email for several hours. The outage was caused by a technical error that affected Google's infrastructure.</a:t>
            </a:r>
            <a:endParaRPr lang="en-US" sz="1361" dirty="0"/>
          </a:p>
        </p:txBody>
      </p:sp>
      <p:sp>
        <p:nvSpPr>
          <p:cNvPr id="15" name="Shape 12"/>
          <p:cNvSpPr/>
          <p:nvPr/>
        </p:nvSpPr>
        <p:spPr>
          <a:xfrm>
            <a:off x="612458" y="3602950"/>
            <a:ext cx="7918252" cy="1881902"/>
          </a:xfrm>
          <a:prstGeom prst="rect">
            <a:avLst/>
          </a:prstGeom>
          <a:solidFill>
            <a:srgbClr val="FFFFFF">
              <a:alpha val="4000"/>
            </a:srgbClr>
          </a:solidFill>
          <a:ln/>
        </p:spPr>
      </p:sp>
      <p:sp>
        <p:nvSpPr>
          <p:cNvPr id="16" name="Text 13"/>
          <p:cNvSpPr/>
          <p:nvPr/>
        </p:nvSpPr>
        <p:spPr>
          <a:xfrm>
            <a:off x="786051" y="3714155"/>
            <a:ext cx="2289810" cy="276582"/>
          </a:xfrm>
          <a:prstGeom prst="rect">
            <a:avLst/>
          </a:prstGeom>
          <a:noFill/>
          <a:ln/>
        </p:spPr>
        <p:txBody>
          <a:bodyPr wrap="non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2017</a:t>
            </a:r>
            <a:endParaRPr lang="en-US" sz="1361" dirty="0"/>
          </a:p>
        </p:txBody>
      </p:sp>
      <p:sp>
        <p:nvSpPr>
          <p:cNvPr id="17" name="Text 14"/>
          <p:cNvSpPr/>
          <p:nvPr/>
        </p:nvSpPr>
        <p:spPr>
          <a:xfrm>
            <a:off x="3429000" y="3714155"/>
            <a:ext cx="2286000" cy="553164"/>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Google Cloud Platform Outage</a:t>
            </a:r>
            <a:endParaRPr lang="en-US" sz="1361" dirty="0"/>
          </a:p>
        </p:txBody>
      </p:sp>
      <p:sp>
        <p:nvSpPr>
          <p:cNvPr id="18" name="Text 15"/>
          <p:cNvSpPr/>
          <p:nvPr/>
        </p:nvSpPr>
        <p:spPr>
          <a:xfrm>
            <a:off x="5892403" y="3714155"/>
            <a:ext cx="2465546" cy="1659493"/>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A major outage affected Google Cloud Platform services, impacting numerous businesses and applications that relied on the platform.</a:t>
            </a:r>
            <a:endParaRPr lang="en-US" sz="1361" dirty="0"/>
          </a:p>
        </p:txBody>
      </p:sp>
      <p:sp>
        <p:nvSpPr>
          <p:cNvPr id="19" name="Shape 16"/>
          <p:cNvSpPr/>
          <p:nvPr/>
        </p:nvSpPr>
        <p:spPr>
          <a:xfrm>
            <a:off x="612458" y="5484852"/>
            <a:ext cx="7918252" cy="2435066"/>
          </a:xfrm>
          <a:prstGeom prst="rect">
            <a:avLst/>
          </a:prstGeom>
          <a:solidFill>
            <a:srgbClr val="000000">
              <a:alpha val="4000"/>
            </a:srgbClr>
          </a:solidFill>
          <a:ln/>
        </p:spPr>
      </p:sp>
      <p:sp>
        <p:nvSpPr>
          <p:cNvPr id="20" name="Text 17"/>
          <p:cNvSpPr/>
          <p:nvPr/>
        </p:nvSpPr>
        <p:spPr>
          <a:xfrm>
            <a:off x="786051" y="5596057"/>
            <a:ext cx="2289810" cy="276582"/>
          </a:xfrm>
          <a:prstGeom prst="rect">
            <a:avLst/>
          </a:prstGeom>
          <a:noFill/>
          <a:ln/>
        </p:spPr>
        <p:txBody>
          <a:bodyPr wrap="non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2020</a:t>
            </a:r>
            <a:endParaRPr lang="en-US" sz="1361" dirty="0"/>
          </a:p>
        </p:txBody>
      </p:sp>
      <p:sp>
        <p:nvSpPr>
          <p:cNvPr id="21" name="Text 18"/>
          <p:cNvSpPr/>
          <p:nvPr/>
        </p:nvSpPr>
        <p:spPr>
          <a:xfrm>
            <a:off x="3429000" y="5596057"/>
            <a:ext cx="2286000" cy="276582"/>
          </a:xfrm>
          <a:prstGeom prst="rect">
            <a:avLst/>
          </a:prstGeom>
          <a:noFill/>
          <a:ln/>
        </p:spPr>
        <p:txBody>
          <a:bodyPr wrap="non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YouTube Outage</a:t>
            </a:r>
            <a:endParaRPr lang="en-US" sz="1361" dirty="0"/>
          </a:p>
        </p:txBody>
      </p:sp>
      <p:sp>
        <p:nvSpPr>
          <p:cNvPr id="22" name="Text 19"/>
          <p:cNvSpPr/>
          <p:nvPr/>
        </p:nvSpPr>
        <p:spPr>
          <a:xfrm>
            <a:off x="5892403" y="5596057"/>
            <a:ext cx="2465546" cy="2212657"/>
          </a:xfrm>
          <a:prstGeom prst="rect">
            <a:avLst/>
          </a:prstGeom>
          <a:noFill/>
          <a:ln/>
        </p:spPr>
        <p:txBody>
          <a:bodyPr wrap="square" rtlCol="0" anchor="t"/>
          <a:lstStyle/>
          <a:p>
            <a:pPr marL="0" indent="0">
              <a:lnSpc>
                <a:spcPts val="2177"/>
              </a:lnSpc>
              <a:buNone/>
            </a:pPr>
            <a:r>
              <a:rPr lang="en-US" sz="1361" dirty="0">
                <a:solidFill>
                  <a:srgbClr val="D7D4CC"/>
                </a:solidFill>
                <a:latin typeface="Raleway" pitchFamily="34" charset="0"/>
                <a:ea typeface="Raleway" pitchFamily="34" charset="-122"/>
                <a:cs typeface="Raleway" pitchFamily="34" charset="-120"/>
              </a:rPr>
              <a:t>YouTube experienced a worldwide outage for several hours, affecting access to videos and content for millions of users. The outage was attributed to technical issues related to Google's infrastructure.</a:t>
            </a:r>
            <a:endParaRPr lang="en-US" sz="1361"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pic>
        <p:nvPicPr>
          <p:cNvPr id="4" name="Image 0" descr="preencoded.png"/>
          <p:cNvPicPr>
            <a:picLocks noChangeAspect="1"/>
          </p:cNvPicPr>
          <p:nvPr/>
        </p:nvPicPr>
        <p:blipFill>
          <a:blip r:embed="rId3"/>
          <a:stretch>
            <a:fillRect/>
          </a:stretch>
        </p:blipFill>
        <p:spPr>
          <a:xfrm>
            <a:off x="0" y="3136701"/>
            <a:ext cx="14630400" cy="2160270"/>
          </a:xfrm>
          <a:prstGeom prst="rect">
            <a:avLst/>
          </a:prstGeom>
        </p:spPr>
      </p:pic>
      <p:sp>
        <p:nvSpPr>
          <p:cNvPr id="5" name="Text 2"/>
          <p:cNvSpPr/>
          <p:nvPr/>
        </p:nvSpPr>
        <p:spPr>
          <a:xfrm>
            <a:off x="2329168" y="418384"/>
            <a:ext cx="5454848" cy="480060"/>
          </a:xfrm>
          <a:prstGeom prst="rect">
            <a:avLst/>
          </a:prstGeom>
          <a:noFill/>
          <a:ln/>
        </p:spPr>
        <p:txBody>
          <a:bodyPr wrap="none" rtlCol="0" anchor="t"/>
          <a:lstStyle/>
          <a:p>
            <a:pPr marL="0" indent="0">
              <a:lnSpc>
                <a:spcPts val="3780"/>
              </a:lnSpc>
              <a:buNone/>
            </a:pPr>
            <a:r>
              <a:rPr lang="en-US" sz="3024" b="1" dirty="0">
                <a:solidFill>
                  <a:srgbClr val="FFE14D"/>
                </a:solidFill>
                <a:latin typeface="Comfortaa" pitchFamily="34" charset="0"/>
                <a:ea typeface="Comfortaa" pitchFamily="34" charset="-122"/>
                <a:cs typeface="Comfortaa" pitchFamily="34" charset="-120"/>
              </a:rPr>
              <a:t>Search Engine Capabilities</a:t>
            </a:r>
            <a:endParaRPr lang="en-US" sz="3024" dirty="0"/>
          </a:p>
        </p:txBody>
      </p:sp>
      <p:sp>
        <p:nvSpPr>
          <p:cNvPr id="6" name="Shape 3"/>
          <p:cNvSpPr/>
          <p:nvPr/>
        </p:nvSpPr>
        <p:spPr>
          <a:xfrm>
            <a:off x="927942" y="1157644"/>
            <a:ext cx="6221114" cy="2955607"/>
          </a:xfrm>
          <a:prstGeom prst="roundRect">
            <a:avLst>
              <a:gd name="adj" fmla="val 7285"/>
            </a:avLst>
          </a:prstGeom>
          <a:solidFill>
            <a:srgbClr val="46464A"/>
          </a:solidFill>
          <a:ln/>
        </p:spPr>
      </p:sp>
      <p:sp>
        <p:nvSpPr>
          <p:cNvPr id="7" name="Text 4"/>
          <p:cNvSpPr/>
          <p:nvPr/>
        </p:nvSpPr>
        <p:spPr>
          <a:xfrm>
            <a:off x="2501928" y="1330403"/>
            <a:ext cx="2245043" cy="240030"/>
          </a:xfrm>
          <a:prstGeom prst="rect">
            <a:avLst/>
          </a:prstGeom>
          <a:noFill/>
          <a:ln/>
        </p:spPr>
        <p:txBody>
          <a:bodyPr wrap="none" rtlCol="0" anchor="t"/>
          <a:lstStyle/>
          <a:p>
            <a:pPr marL="0" indent="0">
              <a:lnSpc>
                <a:spcPts val="1890"/>
              </a:lnSpc>
              <a:buNone/>
            </a:pPr>
            <a:r>
              <a:rPr lang="en-US" sz="1512" b="1" dirty="0">
                <a:solidFill>
                  <a:srgbClr val="D7D4CC"/>
                </a:solidFill>
                <a:latin typeface="Comfortaa" pitchFamily="34" charset="0"/>
                <a:ea typeface="Comfortaa" pitchFamily="34" charset="-122"/>
                <a:cs typeface="Comfortaa" pitchFamily="34" charset="-120"/>
              </a:rPr>
              <a:t>Crawling and Indexing</a:t>
            </a:r>
            <a:endParaRPr lang="en-US" sz="1512" dirty="0"/>
          </a:p>
        </p:txBody>
      </p:sp>
      <p:sp>
        <p:nvSpPr>
          <p:cNvPr id="8" name="Text 5"/>
          <p:cNvSpPr/>
          <p:nvPr/>
        </p:nvSpPr>
        <p:spPr>
          <a:xfrm>
            <a:off x="1020997" y="1501079"/>
            <a:ext cx="6049328" cy="1192710"/>
          </a:xfrm>
          <a:prstGeom prst="rect">
            <a:avLst/>
          </a:prstGeom>
          <a:noFill/>
          <a:ln/>
        </p:spPr>
        <p:txBody>
          <a:bodyPr wrap="square" rtlCol="0" anchor="t"/>
          <a:lstStyle/>
          <a:p>
            <a:pPr marL="285750" indent="-285750">
              <a:lnSpc>
                <a:spcPts val="2177"/>
              </a:lnSpc>
              <a:buFont typeface="Wingdings" panose="05000000000000000000" pitchFamily="2" charset="2"/>
              <a:buChar char="q"/>
            </a:pPr>
            <a:r>
              <a:rPr lang="en-US" sz="1361" dirty="0">
                <a:solidFill>
                  <a:srgbClr val="D7D4CC"/>
                </a:solidFill>
                <a:latin typeface="Raleway" pitchFamily="34" charset="0"/>
                <a:ea typeface="Raleway" pitchFamily="34" charset="-122"/>
                <a:cs typeface="Raleway" pitchFamily="34" charset="-120"/>
              </a:rPr>
              <a:t>Google's search engine employs a sophisticated crawling and indexing system to collect and organize information from the vast expanse of the web. Crawlers, also known as spiders, traverse the internet, following links and collecting data from web pages.</a:t>
            </a:r>
            <a:endParaRPr lang="en-US" sz="1361" dirty="0"/>
          </a:p>
        </p:txBody>
      </p:sp>
      <p:sp>
        <p:nvSpPr>
          <p:cNvPr id="9" name="Text 6"/>
          <p:cNvSpPr/>
          <p:nvPr/>
        </p:nvSpPr>
        <p:spPr>
          <a:xfrm>
            <a:off x="1020997" y="2655833"/>
            <a:ext cx="5880362" cy="1106329"/>
          </a:xfrm>
          <a:prstGeom prst="rect">
            <a:avLst/>
          </a:prstGeom>
          <a:noFill/>
          <a:ln/>
        </p:spPr>
        <p:txBody>
          <a:bodyPr wrap="square" rtlCol="0" anchor="t"/>
          <a:lstStyle/>
          <a:p>
            <a:pPr marL="285750" indent="-285750">
              <a:lnSpc>
                <a:spcPts val="2177"/>
              </a:lnSpc>
              <a:buFont typeface="Wingdings" panose="05000000000000000000" pitchFamily="2" charset="2"/>
              <a:buChar char="q"/>
            </a:pPr>
            <a:r>
              <a:rPr lang="en-US" sz="1361" dirty="0">
                <a:solidFill>
                  <a:srgbClr val="D7D4CC"/>
                </a:solidFill>
                <a:latin typeface="Raleway" pitchFamily="34" charset="0"/>
                <a:ea typeface="Raleway" pitchFamily="34" charset="-122"/>
                <a:cs typeface="Raleway" pitchFamily="34" charset="-120"/>
              </a:rPr>
              <a:t>This data is then processed and indexed, creating a massive database of information. Google's index contains billions of web pages, enabling the search engine to deliver highly relevant search results.</a:t>
            </a:r>
            <a:endParaRPr lang="en-US" sz="1361" dirty="0"/>
          </a:p>
        </p:txBody>
      </p:sp>
      <p:sp>
        <p:nvSpPr>
          <p:cNvPr id="10" name="Shape 7"/>
          <p:cNvSpPr/>
          <p:nvPr/>
        </p:nvSpPr>
        <p:spPr>
          <a:xfrm>
            <a:off x="7494574" y="1157644"/>
            <a:ext cx="6483445" cy="2955607"/>
          </a:xfrm>
          <a:prstGeom prst="roundRect">
            <a:avLst>
              <a:gd name="adj" fmla="val 7285"/>
            </a:avLst>
          </a:prstGeom>
          <a:solidFill>
            <a:srgbClr val="46464A"/>
          </a:solidFill>
          <a:ln/>
        </p:spPr>
      </p:sp>
      <p:sp>
        <p:nvSpPr>
          <p:cNvPr id="11" name="Text 8"/>
          <p:cNvSpPr/>
          <p:nvPr/>
        </p:nvSpPr>
        <p:spPr>
          <a:xfrm>
            <a:off x="7667335" y="1330403"/>
            <a:ext cx="2026444" cy="240030"/>
          </a:xfrm>
          <a:prstGeom prst="rect">
            <a:avLst/>
          </a:prstGeom>
          <a:noFill/>
          <a:ln/>
        </p:spPr>
        <p:txBody>
          <a:bodyPr wrap="none" rtlCol="0" anchor="t"/>
          <a:lstStyle/>
          <a:p>
            <a:pPr marL="0" indent="0">
              <a:lnSpc>
                <a:spcPts val="1890"/>
              </a:lnSpc>
              <a:buNone/>
            </a:pPr>
            <a:r>
              <a:rPr lang="en-US" sz="1512" b="1" dirty="0">
                <a:solidFill>
                  <a:srgbClr val="D7D4CC"/>
                </a:solidFill>
                <a:latin typeface="Comfortaa" pitchFamily="34" charset="0"/>
                <a:ea typeface="Comfortaa" pitchFamily="34" charset="-122"/>
                <a:cs typeface="Comfortaa" pitchFamily="34" charset="-120"/>
              </a:rPr>
              <a:t>PageRank Algorithm</a:t>
            </a:r>
            <a:endParaRPr lang="en-US" sz="1512" dirty="0"/>
          </a:p>
        </p:txBody>
      </p:sp>
      <p:sp>
        <p:nvSpPr>
          <p:cNvPr id="12" name="Text 9"/>
          <p:cNvSpPr/>
          <p:nvPr/>
        </p:nvSpPr>
        <p:spPr>
          <a:xfrm>
            <a:off x="7667335" y="1674018"/>
            <a:ext cx="6022450" cy="1106329"/>
          </a:xfrm>
          <a:prstGeom prst="rect">
            <a:avLst/>
          </a:prstGeom>
          <a:noFill/>
          <a:ln/>
        </p:spPr>
        <p:txBody>
          <a:bodyPr wrap="square" rtlCol="0" anchor="t"/>
          <a:lstStyle/>
          <a:p>
            <a:pPr marL="285750" indent="-285750">
              <a:lnSpc>
                <a:spcPts val="2177"/>
              </a:lnSpc>
              <a:buFont typeface="Wingdings" panose="05000000000000000000" pitchFamily="2" charset="2"/>
              <a:buChar char="Ø"/>
            </a:pPr>
            <a:r>
              <a:rPr lang="en-US" sz="1361" dirty="0">
                <a:solidFill>
                  <a:srgbClr val="D7D4CC"/>
                </a:solidFill>
                <a:latin typeface="Raleway" pitchFamily="34" charset="0"/>
                <a:ea typeface="Raleway" pitchFamily="34" charset="-122"/>
                <a:cs typeface="Raleway" pitchFamily="34" charset="-120"/>
              </a:rPr>
              <a:t>The PageRank algorithm is a key component of Google's search ranking system. It assigns a numerical value to each web page based on its link structure, indicating its importance and relevance.</a:t>
            </a:r>
            <a:endParaRPr lang="en-US" sz="1361" dirty="0"/>
          </a:p>
        </p:txBody>
      </p:sp>
      <p:sp>
        <p:nvSpPr>
          <p:cNvPr id="13" name="Text 10"/>
          <p:cNvSpPr/>
          <p:nvPr/>
        </p:nvSpPr>
        <p:spPr>
          <a:xfrm>
            <a:off x="7667335" y="2512953"/>
            <a:ext cx="5843546" cy="1659493"/>
          </a:xfrm>
          <a:prstGeom prst="rect">
            <a:avLst/>
          </a:prstGeom>
          <a:noFill/>
          <a:ln/>
        </p:spPr>
        <p:txBody>
          <a:bodyPr wrap="square" rtlCol="0" anchor="t"/>
          <a:lstStyle/>
          <a:p>
            <a:pPr marL="285750" indent="-285750">
              <a:lnSpc>
                <a:spcPts val="2177"/>
              </a:lnSpc>
              <a:buFont typeface="Wingdings" panose="05000000000000000000" pitchFamily="2" charset="2"/>
              <a:buChar char="Ø"/>
            </a:pPr>
            <a:r>
              <a:rPr lang="en-US" sz="1361" dirty="0">
                <a:solidFill>
                  <a:srgbClr val="D7D4CC"/>
                </a:solidFill>
                <a:latin typeface="Raleway" pitchFamily="34" charset="0"/>
                <a:ea typeface="Raleway" pitchFamily="34" charset="-122"/>
                <a:cs typeface="Raleway" pitchFamily="34" charset="-120"/>
              </a:rPr>
              <a:t>Pages with more backlinks from high-quality websites are typically ranked higher, as Google interprets these links as votes of confidence. This algorithm helps Google identify the most authoritative and informative websites, ensuring that users find the best results for their search queries.</a:t>
            </a:r>
            <a:endParaRPr lang="en-US" sz="1361" dirty="0"/>
          </a:p>
        </p:txBody>
      </p:sp>
      <p:sp>
        <p:nvSpPr>
          <p:cNvPr id="14" name="Shape 11"/>
          <p:cNvSpPr/>
          <p:nvPr/>
        </p:nvSpPr>
        <p:spPr>
          <a:xfrm>
            <a:off x="927942" y="4456686"/>
            <a:ext cx="6300819" cy="3245502"/>
          </a:xfrm>
          <a:prstGeom prst="roundRect">
            <a:avLst>
              <a:gd name="adj" fmla="val 6759"/>
            </a:avLst>
          </a:prstGeom>
          <a:solidFill>
            <a:srgbClr val="46464A"/>
          </a:solidFill>
          <a:ln/>
        </p:spPr>
      </p:sp>
      <p:sp>
        <p:nvSpPr>
          <p:cNvPr id="15" name="Text 12"/>
          <p:cNvSpPr/>
          <p:nvPr/>
        </p:nvSpPr>
        <p:spPr>
          <a:xfrm>
            <a:off x="2156825" y="4702967"/>
            <a:ext cx="2668667" cy="240030"/>
          </a:xfrm>
          <a:prstGeom prst="rect">
            <a:avLst/>
          </a:prstGeom>
          <a:noFill/>
          <a:ln/>
        </p:spPr>
        <p:txBody>
          <a:bodyPr wrap="none" rtlCol="0" anchor="t"/>
          <a:lstStyle/>
          <a:p>
            <a:pPr marL="0" indent="0">
              <a:lnSpc>
                <a:spcPts val="1890"/>
              </a:lnSpc>
              <a:buNone/>
            </a:pPr>
            <a:r>
              <a:rPr lang="en-US" sz="1512" b="1" dirty="0">
                <a:solidFill>
                  <a:srgbClr val="D7D4CC"/>
                </a:solidFill>
                <a:latin typeface="Comfortaa" pitchFamily="34" charset="0"/>
                <a:ea typeface="Comfortaa" pitchFamily="34" charset="-122"/>
                <a:cs typeface="Comfortaa" pitchFamily="34" charset="-120"/>
              </a:rPr>
              <a:t>Search Algorithm Updates</a:t>
            </a:r>
            <a:endParaRPr lang="en-US" sz="1512" dirty="0"/>
          </a:p>
        </p:txBody>
      </p:sp>
      <p:sp>
        <p:nvSpPr>
          <p:cNvPr id="16" name="Text 13"/>
          <p:cNvSpPr/>
          <p:nvPr/>
        </p:nvSpPr>
        <p:spPr>
          <a:xfrm>
            <a:off x="1167593" y="5017471"/>
            <a:ext cx="5902731" cy="1382911"/>
          </a:xfrm>
          <a:prstGeom prst="rect">
            <a:avLst/>
          </a:prstGeom>
          <a:noFill/>
          <a:ln/>
        </p:spPr>
        <p:txBody>
          <a:bodyPr wrap="square" rtlCol="0" anchor="t"/>
          <a:lstStyle/>
          <a:p>
            <a:pPr marL="285750" indent="-285750">
              <a:lnSpc>
                <a:spcPts val="2177"/>
              </a:lnSpc>
              <a:buFont typeface="Wingdings" panose="05000000000000000000" pitchFamily="2" charset="2"/>
              <a:buChar char="Ø"/>
            </a:pPr>
            <a:r>
              <a:rPr lang="en-US" sz="1361" dirty="0">
                <a:solidFill>
                  <a:srgbClr val="D7D4CC"/>
                </a:solidFill>
                <a:latin typeface="Raleway" pitchFamily="34" charset="0"/>
                <a:ea typeface="Raleway" pitchFamily="34" charset="-122"/>
                <a:cs typeface="Raleway" pitchFamily="34" charset="-120"/>
              </a:rPr>
              <a:t>Google continuously updates its search algorithm to improve search quality and ensure relevance. These updates address issues such as spam, keyword stuffing, and manipulation techniques that aim to artificially inflate website rankings.</a:t>
            </a:r>
            <a:endParaRPr lang="en-US" sz="1361" dirty="0"/>
          </a:p>
        </p:txBody>
      </p:sp>
      <p:sp>
        <p:nvSpPr>
          <p:cNvPr id="17" name="Text 14"/>
          <p:cNvSpPr/>
          <p:nvPr/>
        </p:nvSpPr>
        <p:spPr>
          <a:xfrm>
            <a:off x="1167593" y="6193614"/>
            <a:ext cx="5733766" cy="1106329"/>
          </a:xfrm>
          <a:prstGeom prst="rect">
            <a:avLst/>
          </a:prstGeom>
          <a:noFill/>
          <a:ln/>
        </p:spPr>
        <p:txBody>
          <a:bodyPr wrap="square" rtlCol="0" anchor="t"/>
          <a:lstStyle/>
          <a:p>
            <a:pPr marL="285750" indent="-285750">
              <a:lnSpc>
                <a:spcPts val="2177"/>
              </a:lnSpc>
              <a:buFont typeface="Wingdings" panose="05000000000000000000" pitchFamily="2" charset="2"/>
              <a:buChar char="Ø"/>
            </a:pPr>
            <a:r>
              <a:rPr lang="en-US" sz="1361" dirty="0">
                <a:solidFill>
                  <a:srgbClr val="D7D4CC"/>
                </a:solidFill>
                <a:latin typeface="Raleway" pitchFamily="34" charset="0"/>
                <a:ea typeface="Raleway" pitchFamily="34" charset="-122"/>
                <a:cs typeface="Raleway" pitchFamily="34" charset="-120"/>
              </a:rPr>
              <a:t>Google's algorithm updates are designed to provide users with the most accurate and helpful search results, promoting high-quality content and websites that genuinely provide value to users.</a:t>
            </a:r>
            <a:endParaRPr lang="en-US" sz="1361" dirty="0"/>
          </a:p>
        </p:txBody>
      </p:sp>
      <p:sp>
        <p:nvSpPr>
          <p:cNvPr id="18" name="Shape 15"/>
          <p:cNvSpPr/>
          <p:nvPr/>
        </p:nvSpPr>
        <p:spPr>
          <a:xfrm>
            <a:off x="7494573" y="4434154"/>
            <a:ext cx="6483445" cy="3268034"/>
          </a:xfrm>
          <a:prstGeom prst="roundRect">
            <a:avLst>
              <a:gd name="adj" fmla="val 6759"/>
            </a:avLst>
          </a:prstGeom>
          <a:solidFill>
            <a:srgbClr val="46464A"/>
          </a:solidFill>
          <a:ln/>
        </p:spPr>
      </p:sp>
      <p:sp>
        <p:nvSpPr>
          <p:cNvPr id="19" name="Text 16"/>
          <p:cNvSpPr/>
          <p:nvPr/>
        </p:nvSpPr>
        <p:spPr>
          <a:xfrm>
            <a:off x="7885995" y="4623009"/>
            <a:ext cx="1920240" cy="240030"/>
          </a:xfrm>
          <a:prstGeom prst="rect">
            <a:avLst/>
          </a:prstGeom>
          <a:noFill/>
          <a:ln/>
        </p:spPr>
        <p:txBody>
          <a:bodyPr wrap="none" rtlCol="0" anchor="t"/>
          <a:lstStyle/>
          <a:p>
            <a:pPr marL="0" indent="0">
              <a:lnSpc>
                <a:spcPts val="1890"/>
              </a:lnSpc>
              <a:buNone/>
            </a:pPr>
            <a:r>
              <a:rPr lang="en-US" sz="1512" b="1" dirty="0">
                <a:solidFill>
                  <a:srgbClr val="D7D4CC"/>
                </a:solidFill>
                <a:latin typeface="Comfortaa" pitchFamily="34" charset="0"/>
                <a:ea typeface="Comfortaa" pitchFamily="34" charset="-122"/>
                <a:cs typeface="Comfortaa" pitchFamily="34" charset="-120"/>
              </a:rPr>
              <a:t>User Experience</a:t>
            </a:r>
            <a:endParaRPr lang="en-US" sz="1512" dirty="0"/>
          </a:p>
        </p:txBody>
      </p:sp>
      <p:sp>
        <p:nvSpPr>
          <p:cNvPr id="20" name="Text 17"/>
          <p:cNvSpPr/>
          <p:nvPr/>
        </p:nvSpPr>
        <p:spPr>
          <a:xfrm>
            <a:off x="7667335" y="4823548"/>
            <a:ext cx="6121842" cy="1382911"/>
          </a:xfrm>
          <a:prstGeom prst="rect">
            <a:avLst/>
          </a:prstGeom>
          <a:noFill/>
          <a:ln/>
        </p:spPr>
        <p:txBody>
          <a:bodyPr wrap="square" rtlCol="0" anchor="t"/>
          <a:lstStyle/>
          <a:p>
            <a:pPr marL="285750" indent="-285750">
              <a:lnSpc>
                <a:spcPts val="2177"/>
              </a:lnSpc>
              <a:buFont typeface="Wingdings" panose="05000000000000000000" pitchFamily="2" charset="2"/>
              <a:buChar char="q"/>
            </a:pPr>
            <a:r>
              <a:rPr lang="en-US" sz="1361" dirty="0">
                <a:solidFill>
                  <a:srgbClr val="D7D4CC"/>
                </a:solidFill>
                <a:latin typeface="Raleway" pitchFamily="34" charset="0"/>
                <a:ea typeface="Raleway" pitchFamily="34" charset="-122"/>
                <a:cs typeface="Raleway" pitchFamily="34" charset="-120"/>
              </a:rPr>
              <a:t>Google prioritizes user experience in its search engine design. The company strives to provide a seamless and intuitive search experience, delivering results in a clear and concise manner, enhancing discoverability and helping users find what they need quickly and easily.</a:t>
            </a:r>
            <a:endParaRPr lang="en-US" sz="1361" dirty="0"/>
          </a:p>
        </p:txBody>
      </p:sp>
      <p:sp>
        <p:nvSpPr>
          <p:cNvPr id="21" name="Text 18"/>
          <p:cNvSpPr/>
          <p:nvPr/>
        </p:nvSpPr>
        <p:spPr>
          <a:xfrm>
            <a:off x="7667335" y="6079437"/>
            <a:ext cx="6121842" cy="1659493"/>
          </a:xfrm>
          <a:prstGeom prst="rect">
            <a:avLst/>
          </a:prstGeom>
          <a:noFill/>
          <a:ln/>
        </p:spPr>
        <p:txBody>
          <a:bodyPr wrap="square" rtlCol="0" anchor="t"/>
          <a:lstStyle/>
          <a:p>
            <a:pPr marL="285750" indent="-285750">
              <a:lnSpc>
                <a:spcPts val="2177"/>
              </a:lnSpc>
              <a:buFont typeface="Wingdings" panose="05000000000000000000" pitchFamily="2" charset="2"/>
              <a:buChar char="q"/>
            </a:pPr>
            <a:r>
              <a:rPr lang="en-US" sz="1361" dirty="0">
                <a:solidFill>
                  <a:srgbClr val="D7D4CC"/>
                </a:solidFill>
                <a:latin typeface="Raleway" pitchFamily="34" charset="0"/>
                <a:ea typeface="Raleway" pitchFamily="34" charset="-122"/>
                <a:cs typeface="Raleway" pitchFamily="34" charset="-120"/>
              </a:rPr>
              <a:t>Google's search engine incorporates various features to improve the user experience, such as auto-completion, spell correction, and search suggestions. These features aim to make searching more efficient and user-friendly, providing a seamless and enjoyable experience for all users.</a:t>
            </a:r>
            <a:endParaRPr lang="en-US" sz="1361"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pic>
        <p:nvPicPr>
          <p:cNvPr id="4" name="Image 0" descr="preencoded.png"/>
          <p:cNvPicPr>
            <a:picLocks noChangeAspect="1"/>
          </p:cNvPicPr>
          <p:nvPr/>
        </p:nvPicPr>
        <p:blipFill>
          <a:blip r:embed="rId3"/>
          <a:stretch>
            <a:fillRect/>
          </a:stretch>
        </p:blipFill>
        <p:spPr>
          <a:xfrm>
            <a:off x="0" y="0"/>
            <a:ext cx="14630400" cy="2189798"/>
          </a:xfrm>
          <a:prstGeom prst="rect">
            <a:avLst/>
          </a:prstGeom>
        </p:spPr>
      </p:pic>
      <p:sp>
        <p:nvSpPr>
          <p:cNvPr id="5" name="Text 2"/>
          <p:cNvSpPr/>
          <p:nvPr/>
        </p:nvSpPr>
        <p:spPr>
          <a:xfrm>
            <a:off x="2166580" y="2953583"/>
            <a:ext cx="7342942" cy="486608"/>
          </a:xfrm>
          <a:prstGeom prst="rect">
            <a:avLst/>
          </a:prstGeom>
          <a:noFill/>
          <a:ln/>
        </p:spPr>
        <p:txBody>
          <a:bodyPr wrap="none" rtlCol="0" anchor="t"/>
          <a:lstStyle/>
          <a:p>
            <a:pPr marL="0" indent="0">
              <a:lnSpc>
                <a:spcPts val="3832"/>
              </a:lnSpc>
              <a:buNone/>
            </a:pPr>
            <a:r>
              <a:rPr lang="en-US" sz="3065" b="1" dirty="0">
                <a:solidFill>
                  <a:srgbClr val="FFE14D"/>
                </a:solidFill>
                <a:latin typeface="Comfortaa" pitchFamily="34" charset="0"/>
                <a:ea typeface="Comfortaa" pitchFamily="34" charset="-122"/>
                <a:cs typeface="Comfortaa" pitchFamily="34" charset="-120"/>
              </a:rPr>
              <a:t>Server Configuration and Locations</a:t>
            </a:r>
            <a:endParaRPr lang="en-US" sz="3065" dirty="0"/>
          </a:p>
        </p:txBody>
      </p:sp>
      <p:pic>
        <p:nvPicPr>
          <p:cNvPr id="6" name="Image 1" descr="preencoded.png"/>
          <p:cNvPicPr>
            <a:picLocks noChangeAspect="1"/>
          </p:cNvPicPr>
          <p:nvPr/>
        </p:nvPicPr>
        <p:blipFill>
          <a:blip r:embed="rId4"/>
          <a:stretch>
            <a:fillRect/>
          </a:stretch>
        </p:blipFill>
        <p:spPr>
          <a:xfrm>
            <a:off x="2166580" y="3702963"/>
            <a:ext cx="437912" cy="437912"/>
          </a:xfrm>
          <a:prstGeom prst="rect">
            <a:avLst/>
          </a:prstGeom>
        </p:spPr>
      </p:pic>
      <p:sp>
        <p:nvSpPr>
          <p:cNvPr id="7" name="Text 3"/>
          <p:cNvSpPr/>
          <p:nvPr/>
        </p:nvSpPr>
        <p:spPr>
          <a:xfrm>
            <a:off x="2166580" y="4316016"/>
            <a:ext cx="1946553" cy="243245"/>
          </a:xfrm>
          <a:prstGeom prst="rect">
            <a:avLst/>
          </a:prstGeom>
          <a:noFill/>
          <a:ln/>
        </p:spPr>
        <p:txBody>
          <a:bodyPr wrap="none" rtlCol="0" anchor="t"/>
          <a:lstStyle/>
          <a:p>
            <a:pPr marL="0" indent="0" algn="l">
              <a:lnSpc>
                <a:spcPts val="1916"/>
              </a:lnSpc>
              <a:buNone/>
            </a:pPr>
            <a:r>
              <a:rPr lang="en-US" sz="1533" b="1" dirty="0">
                <a:solidFill>
                  <a:srgbClr val="D7D4CC"/>
                </a:solidFill>
                <a:latin typeface="Comfortaa" pitchFamily="34" charset="0"/>
                <a:ea typeface="Comfortaa" pitchFamily="34" charset="-122"/>
                <a:cs typeface="Comfortaa" pitchFamily="34" charset="-120"/>
              </a:rPr>
              <a:t>Server Hardware</a:t>
            </a:r>
            <a:endParaRPr lang="en-US" sz="1533" dirty="0"/>
          </a:p>
        </p:txBody>
      </p:sp>
      <p:sp>
        <p:nvSpPr>
          <p:cNvPr id="8" name="Text 4"/>
          <p:cNvSpPr/>
          <p:nvPr/>
        </p:nvSpPr>
        <p:spPr>
          <a:xfrm>
            <a:off x="2166580" y="4664273"/>
            <a:ext cx="2377202" cy="2801541"/>
          </a:xfrm>
          <a:prstGeom prst="rect">
            <a:avLst/>
          </a:prstGeom>
          <a:noFill/>
          <a:ln/>
        </p:spPr>
        <p:txBody>
          <a:bodyPr wrap="square" rtlCol="0" anchor="t"/>
          <a:lstStyle/>
          <a:p>
            <a:pPr marL="0" indent="0" algn="l">
              <a:lnSpc>
                <a:spcPts val="2207"/>
              </a:lnSpc>
              <a:buNone/>
            </a:pPr>
            <a:r>
              <a:rPr lang="en-US" sz="1379" dirty="0">
                <a:solidFill>
                  <a:srgbClr val="D7D4CC"/>
                </a:solidFill>
                <a:latin typeface="Raleway" pitchFamily="34" charset="0"/>
                <a:ea typeface="Raleway" pitchFamily="34" charset="-122"/>
                <a:cs typeface="Raleway" pitchFamily="34" charset="-120"/>
              </a:rPr>
              <a:t>Google utilizes a vast array of servers, with a significant portion of its infrastructure being custom-designed and manufactured. These servers are optimized for performance, efficiency, and scalability, catering to the demanding requirements of Google's services.</a:t>
            </a:r>
            <a:endParaRPr lang="en-US" sz="1379" dirty="0"/>
          </a:p>
        </p:txBody>
      </p:sp>
      <p:pic>
        <p:nvPicPr>
          <p:cNvPr id="9" name="Image 2" descr="preencoded.png"/>
          <p:cNvPicPr>
            <a:picLocks noChangeAspect="1"/>
          </p:cNvPicPr>
          <p:nvPr/>
        </p:nvPicPr>
        <p:blipFill>
          <a:blip r:embed="rId5"/>
          <a:stretch>
            <a:fillRect/>
          </a:stretch>
        </p:blipFill>
        <p:spPr>
          <a:xfrm>
            <a:off x="4806553" y="3702963"/>
            <a:ext cx="437912" cy="437912"/>
          </a:xfrm>
          <a:prstGeom prst="rect">
            <a:avLst/>
          </a:prstGeom>
        </p:spPr>
      </p:pic>
      <p:sp>
        <p:nvSpPr>
          <p:cNvPr id="10" name="Text 5"/>
          <p:cNvSpPr/>
          <p:nvPr/>
        </p:nvSpPr>
        <p:spPr>
          <a:xfrm>
            <a:off x="4806553" y="4316016"/>
            <a:ext cx="2319099" cy="243245"/>
          </a:xfrm>
          <a:prstGeom prst="rect">
            <a:avLst/>
          </a:prstGeom>
          <a:noFill/>
          <a:ln/>
        </p:spPr>
        <p:txBody>
          <a:bodyPr wrap="none" rtlCol="0" anchor="t"/>
          <a:lstStyle/>
          <a:p>
            <a:pPr marL="0" indent="0" algn="l">
              <a:lnSpc>
                <a:spcPts val="1916"/>
              </a:lnSpc>
              <a:buNone/>
            </a:pPr>
            <a:r>
              <a:rPr lang="en-US" sz="1533" b="1" dirty="0">
                <a:solidFill>
                  <a:srgbClr val="D7D4CC"/>
                </a:solidFill>
                <a:latin typeface="Comfortaa" pitchFamily="34" charset="0"/>
                <a:ea typeface="Comfortaa" pitchFamily="34" charset="-122"/>
                <a:cs typeface="Comfortaa" pitchFamily="34" charset="-120"/>
              </a:rPr>
              <a:t>Network Infrastructure</a:t>
            </a:r>
            <a:endParaRPr lang="en-US" sz="1533" dirty="0"/>
          </a:p>
        </p:txBody>
      </p:sp>
      <p:sp>
        <p:nvSpPr>
          <p:cNvPr id="11" name="Text 6"/>
          <p:cNvSpPr/>
          <p:nvPr/>
        </p:nvSpPr>
        <p:spPr>
          <a:xfrm>
            <a:off x="4806553" y="4664273"/>
            <a:ext cx="2377202" cy="2521387"/>
          </a:xfrm>
          <a:prstGeom prst="rect">
            <a:avLst/>
          </a:prstGeom>
          <a:noFill/>
          <a:ln/>
        </p:spPr>
        <p:txBody>
          <a:bodyPr wrap="square" rtlCol="0" anchor="t"/>
          <a:lstStyle/>
          <a:p>
            <a:pPr marL="0" indent="0" algn="l">
              <a:lnSpc>
                <a:spcPts val="2207"/>
              </a:lnSpc>
              <a:buNone/>
            </a:pPr>
            <a:r>
              <a:rPr lang="en-US" sz="1379" dirty="0">
                <a:solidFill>
                  <a:srgbClr val="D7D4CC"/>
                </a:solidFill>
                <a:latin typeface="Raleway" pitchFamily="34" charset="0"/>
                <a:ea typeface="Raleway" pitchFamily="34" charset="-122"/>
                <a:cs typeface="Raleway" pitchFamily="34" charset="-120"/>
              </a:rPr>
              <a:t>Google has built a global network infrastructure connecting its data centers and users worldwide. This network is highly resilient and scalable, ensuring seamless data transfer and low latency for users accessing Google's services.</a:t>
            </a:r>
            <a:endParaRPr lang="en-US" sz="1379" dirty="0"/>
          </a:p>
        </p:txBody>
      </p:sp>
      <p:pic>
        <p:nvPicPr>
          <p:cNvPr id="12" name="Image 3" descr="preencoded.png"/>
          <p:cNvPicPr>
            <a:picLocks noChangeAspect="1"/>
          </p:cNvPicPr>
          <p:nvPr/>
        </p:nvPicPr>
        <p:blipFill>
          <a:blip r:embed="rId6"/>
          <a:stretch>
            <a:fillRect/>
          </a:stretch>
        </p:blipFill>
        <p:spPr>
          <a:xfrm>
            <a:off x="7446526" y="3702963"/>
            <a:ext cx="437912" cy="437912"/>
          </a:xfrm>
          <a:prstGeom prst="rect">
            <a:avLst/>
          </a:prstGeom>
        </p:spPr>
      </p:pic>
      <p:sp>
        <p:nvSpPr>
          <p:cNvPr id="13" name="Text 7"/>
          <p:cNvSpPr/>
          <p:nvPr/>
        </p:nvSpPr>
        <p:spPr>
          <a:xfrm>
            <a:off x="7446526" y="4316016"/>
            <a:ext cx="2308146" cy="243245"/>
          </a:xfrm>
          <a:prstGeom prst="rect">
            <a:avLst/>
          </a:prstGeom>
          <a:noFill/>
          <a:ln/>
        </p:spPr>
        <p:txBody>
          <a:bodyPr wrap="none" rtlCol="0" anchor="t"/>
          <a:lstStyle/>
          <a:p>
            <a:pPr marL="0" indent="0" algn="l">
              <a:lnSpc>
                <a:spcPts val="1916"/>
              </a:lnSpc>
              <a:buNone/>
            </a:pPr>
            <a:r>
              <a:rPr lang="en-US" sz="1533" b="1" dirty="0">
                <a:solidFill>
                  <a:srgbClr val="D7D4CC"/>
                </a:solidFill>
                <a:latin typeface="Comfortaa" pitchFamily="34" charset="0"/>
                <a:ea typeface="Comfortaa" pitchFamily="34" charset="-122"/>
                <a:cs typeface="Comfortaa" pitchFamily="34" charset="-120"/>
              </a:rPr>
              <a:t>Data Center Locations</a:t>
            </a:r>
            <a:endParaRPr lang="en-US" sz="1533" dirty="0"/>
          </a:p>
        </p:txBody>
      </p:sp>
      <p:sp>
        <p:nvSpPr>
          <p:cNvPr id="14" name="Text 8"/>
          <p:cNvSpPr/>
          <p:nvPr/>
        </p:nvSpPr>
        <p:spPr>
          <a:xfrm>
            <a:off x="7446526" y="4664273"/>
            <a:ext cx="2377202" cy="2801541"/>
          </a:xfrm>
          <a:prstGeom prst="rect">
            <a:avLst/>
          </a:prstGeom>
          <a:noFill/>
          <a:ln/>
        </p:spPr>
        <p:txBody>
          <a:bodyPr wrap="square" rtlCol="0" anchor="t"/>
          <a:lstStyle/>
          <a:p>
            <a:pPr marL="0" indent="0" algn="l">
              <a:lnSpc>
                <a:spcPts val="2207"/>
              </a:lnSpc>
              <a:buNone/>
            </a:pPr>
            <a:r>
              <a:rPr lang="en-US" sz="1379" dirty="0">
                <a:solidFill>
                  <a:srgbClr val="D7D4CC"/>
                </a:solidFill>
                <a:latin typeface="Raleway" pitchFamily="34" charset="0"/>
                <a:ea typeface="Raleway" pitchFamily="34" charset="-122"/>
                <a:cs typeface="Raleway" pitchFamily="34" charset="-120"/>
              </a:rPr>
              <a:t>Google operates data centers in multiple geographic regions worldwide, including North America, Europe, Asia, and South America. This distributed infrastructure allows Google to serve users globally with low latency and high availability.</a:t>
            </a:r>
            <a:endParaRPr lang="en-US" sz="1379" dirty="0"/>
          </a:p>
        </p:txBody>
      </p:sp>
      <p:pic>
        <p:nvPicPr>
          <p:cNvPr id="15" name="Image 4" descr="preencoded.png"/>
          <p:cNvPicPr>
            <a:picLocks noChangeAspect="1"/>
          </p:cNvPicPr>
          <p:nvPr/>
        </p:nvPicPr>
        <p:blipFill>
          <a:blip r:embed="rId7"/>
          <a:stretch>
            <a:fillRect/>
          </a:stretch>
        </p:blipFill>
        <p:spPr>
          <a:xfrm>
            <a:off x="10086499" y="3702963"/>
            <a:ext cx="437912" cy="437912"/>
          </a:xfrm>
          <a:prstGeom prst="rect">
            <a:avLst/>
          </a:prstGeom>
        </p:spPr>
      </p:pic>
      <p:sp>
        <p:nvSpPr>
          <p:cNvPr id="16" name="Text 9"/>
          <p:cNvSpPr/>
          <p:nvPr/>
        </p:nvSpPr>
        <p:spPr>
          <a:xfrm>
            <a:off x="10086499" y="4316016"/>
            <a:ext cx="1946553" cy="243245"/>
          </a:xfrm>
          <a:prstGeom prst="rect">
            <a:avLst/>
          </a:prstGeom>
          <a:noFill/>
          <a:ln/>
        </p:spPr>
        <p:txBody>
          <a:bodyPr wrap="none" rtlCol="0" anchor="t"/>
          <a:lstStyle/>
          <a:p>
            <a:pPr marL="0" indent="0" algn="l">
              <a:lnSpc>
                <a:spcPts val="1916"/>
              </a:lnSpc>
              <a:buNone/>
            </a:pPr>
            <a:r>
              <a:rPr lang="en-US" sz="1533" b="1" dirty="0">
                <a:solidFill>
                  <a:srgbClr val="D7D4CC"/>
                </a:solidFill>
                <a:latin typeface="Comfortaa" pitchFamily="34" charset="0"/>
                <a:ea typeface="Comfortaa" pitchFamily="34" charset="-122"/>
                <a:cs typeface="Comfortaa" pitchFamily="34" charset="-120"/>
              </a:rPr>
              <a:t>Cloud Computing</a:t>
            </a:r>
            <a:endParaRPr lang="en-US" sz="1533" dirty="0"/>
          </a:p>
        </p:txBody>
      </p:sp>
      <p:sp>
        <p:nvSpPr>
          <p:cNvPr id="17" name="Text 10"/>
          <p:cNvSpPr/>
          <p:nvPr/>
        </p:nvSpPr>
        <p:spPr>
          <a:xfrm>
            <a:off x="10086499" y="4664273"/>
            <a:ext cx="2377321" cy="2801541"/>
          </a:xfrm>
          <a:prstGeom prst="rect">
            <a:avLst/>
          </a:prstGeom>
          <a:noFill/>
          <a:ln/>
        </p:spPr>
        <p:txBody>
          <a:bodyPr wrap="square" rtlCol="0" anchor="t"/>
          <a:lstStyle/>
          <a:p>
            <a:pPr marL="0" indent="0" algn="l">
              <a:lnSpc>
                <a:spcPts val="2207"/>
              </a:lnSpc>
              <a:buNone/>
            </a:pPr>
            <a:r>
              <a:rPr lang="en-US" sz="1379" dirty="0">
                <a:solidFill>
                  <a:srgbClr val="D7D4CC"/>
                </a:solidFill>
                <a:latin typeface="Raleway" pitchFamily="34" charset="0"/>
                <a:ea typeface="Raleway" pitchFamily="34" charset="-122"/>
                <a:cs typeface="Raleway" pitchFamily="34" charset="-120"/>
              </a:rPr>
              <a:t>Google Cloud Platform (GCP) is a major component of Google's infrastructure, providing cloud computing services to businesses and organizations worldwide. GCP offers a wide range of services, including compute, storage, networking, and data analytics.</a:t>
            </a:r>
            <a:endParaRPr lang="en-US" sz="1379"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B1B1E"/>
          </a:solidFill>
          <a:ln/>
        </p:spPr>
      </p:sp>
      <p:sp>
        <p:nvSpPr>
          <p:cNvPr id="4" name="Text 2"/>
          <p:cNvSpPr/>
          <p:nvPr/>
        </p:nvSpPr>
        <p:spPr>
          <a:xfrm>
            <a:off x="825818" y="772358"/>
            <a:ext cx="8552855" cy="655439"/>
          </a:xfrm>
          <a:prstGeom prst="rect">
            <a:avLst/>
          </a:prstGeom>
          <a:noFill/>
          <a:ln/>
        </p:spPr>
        <p:txBody>
          <a:bodyPr wrap="none" rtlCol="0" anchor="t"/>
          <a:lstStyle/>
          <a:p>
            <a:pPr marL="0" indent="0">
              <a:lnSpc>
                <a:spcPts val="5161"/>
              </a:lnSpc>
              <a:buNone/>
            </a:pPr>
            <a:r>
              <a:rPr lang="en-US" sz="4129" b="1" dirty="0">
                <a:solidFill>
                  <a:srgbClr val="FFE14D"/>
                </a:solidFill>
                <a:latin typeface="Comfortaa" pitchFamily="34" charset="0"/>
                <a:ea typeface="Comfortaa" pitchFamily="34" charset="-122"/>
                <a:cs typeface="Comfortaa" pitchFamily="34" charset="-120"/>
              </a:rPr>
              <a:t>User Privacy and Data Security</a:t>
            </a:r>
            <a:endParaRPr lang="en-US" sz="4129" dirty="0"/>
          </a:p>
        </p:txBody>
      </p:sp>
      <p:pic>
        <p:nvPicPr>
          <p:cNvPr id="5" name="Image 0" descr="preencoded.png"/>
          <p:cNvPicPr>
            <a:picLocks noChangeAspect="1"/>
          </p:cNvPicPr>
          <p:nvPr/>
        </p:nvPicPr>
        <p:blipFill>
          <a:blip r:embed="rId3"/>
          <a:stretch>
            <a:fillRect/>
          </a:stretch>
        </p:blipFill>
        <p:spPr>
          <a:xfrm>
            <a:off x="825818" y="1899642"/>
            <a:ext cx="4090273" cy="2527935"/>
          </a:xfrm>
          <a:prstGeom prst="rect">
            <a:avLst/>
          </a:prstGeom>
        </p:spPr>
      </p:pic>
      <p:sp>
        <p:nvSpPr>
          <p:cNvPr id="6" name="Text 3"/>
          <p:cNvSpPr/>
          <p:nvPr/>
        </p:nvSpPr>
        <p:spPr>
          <a:xfrm>
            <a:off x="825818" y="4722495"/>
            <a:ext cx="3279219" cy="327660"/>
          </a:xfrm>
          <a:prstGeom prst="rect">
            <a:avLst/>
          </a:prstGeom>
          <a:noFill/>
          <a:ln/>
        </p:spPr>
        <p:txBody>
          <a:bodyPr wrap="none" rtlCol="0" anchor="t"/>
          <a:lstStyle/>
          <a:p>
            <a:pPr marL="0" indent="0" algn="l">
              <a:lnSpc>
                <a:spcPts val="2581"/>
              </a:lnSpc>
              <a:buNone/>
            </a:pPr>
            <a:r>
              <a:rPr lang="en-US" sz="2064" b="1" dirty="0">
                <a:solidFill>
                  <a:srgbClr val="D7D4CC"/>
                </a:solidFill>
                <a:latin typeface="Comfortaa" pitchFamily="34" charset="0"/>
                <a:ea typeface="Comfortaa" pitchFamily="34" charset="-122"/>
                <a:cs typeface="Comfortaa" pitchFamily="34" charset="-120"/>
              </a:rPr>
              <a:t>Data Security Measures</a:t>
            </a:r>
            <a:endParaRPr lang="en-US" sz="2064" dirty="0"/>
          </a:p>
        </p:txBody>
      </p:sp>
      <p:sp>
        <p:nvSpPr>
          <p:cNvPr id="7" name="Text 4"/>
          <p:cNvSpPr/>
          <p:nvPr/>
        </p:nvSpPr>
        <p:spPr>
          <a:xfrm>
            <a:off x="825818" y="5191720"/>
            <a:ext cx="4090273" cy="2265283"/>
          </a:xfrm>
          <a:prstGeom prst="rect">
            <a:avLst/>
          </a:prstGeom>
          <a:noFill/>
          <a:ln/>
        </p:spPr>
        <p:txBody>
          <a:bodyPr wrap="square" rtlCol="0" anchor="t"/>
          <a:lstStyle/>
          <a:p>
            <a:pPr marL="0" indent="0" algn="l">
              <a:lnSpc>
                <a:spcPts val="2973"/>
              </a:lnSpc>
              <a:buNone/>
            </a:pPr>
            <a:r>
              <a:rPr lang="en-US" sz="1858" dirty="0">
                <a:solidFill>
                  <a:srgbClr val="D7D4CC"/>
                </a:solidFill>
                <a:latin typeface="Raleway" pitchFamily="34" charset="0"/>
                <a:ea typeface="Raleway" pitchFamily="34" charset="-122"/>
                <a:cs typeface="Raleway" pitchFamily="34" charset="-120"/>
              </a:rPr>
              <a:t>Google prioritizes user privacy and data security, implementing robust security measures to protect user information. These measures include encryption, access controls, and regular security audits.</a:t>
            </a:r>
            <a:endParaRPr lang="en-US" sz="1858" dirty="0"/>
          </a:p>
        </p:txBody>
      </p:sp>
      <p:pic>
        <p:nvPicPr>
          <p:cNvPr id="8" name="Image 1" descr="preencoded.png"/>
          <p:cNvPicPr>
            <a:picLocks noChangeAspect="1"/>
          </p:cNvPicPr>
          <p:nvPr/>
        </p:nvPicPr>
        <p:blipFill>
          <a:blip r:embed="rId4"/>
          <a:stretch>
            <a:fillRect/>
          </a:stretch>
        </p:blipFill>
        <p:spPr>
          <a:xfrm>
            <a:off x="5269944" y="1899642"/>
            <a:ext cx="4090392" cy="2528054"/>
          </a:xfrm>
          <a:prstGeom prst="rect">
            <a:avLst/>
          </a:prstGeom>
        </p:spPr>
      </p:pic>
      <p:sp>
        <p:nvSpPr>
          <p:cNvPr id="9" name="Text 5"/>
          <p:cNvSpPr/>
          <p:nvPr/>
        </p:nvSpPr>
        <p:spPr>
          <a:xfrm>
            <a:off x="5269944" y="4722614"/>
            <a:ext cx="2621756" cy="327660"/>
          </a:xfrm>
          <a:prstGeom prst="rect">
            <a:avLst/>
          </a:prstGeom>
          <a:noFill/>
          <a:ln/>
        </p:spPr>
        <p:txBody>
          <a:bodyPr wrap="none" rtlCol="0" anchor="t"/>
          <a:lstStyle/>
          <a:p>
            <a:pPr marL="0" indent="0" algn="l">
              <a:lnSpc>
                <a:spcPts val="2581"/>
              </a:lnSpc>
              <a:buNone/>
            </a:pPr>
            <a:r>
              <a:rPr lang="en-US" sz="2064" b="1" dirty="0">
                <a:solidFill>
                  <a:srgbClr val="D7D4CC"/>
                </a:solidFill>
                <a:latin typeface="Comfortaa" pitchFamily="34" charset="0"/>
                <a:ea typeface="Comfortaa" pitchFamily="34" charset="-122"/>
                <a:cs typeface="Comfortaa" pitchFamily="34" charset="-120"/>
              </a:rPr>
              <a:t>Data Encryption</a:t>
            </a:r>
            <a:endParaRPr lang="en-US" sz="2064" dirty="0"/>
          </a:p>
        </p:txBody>
      </p:sp>
      <p:sp>
        <p:nvSpPr>
          <p:cNvPr id="10" name="Text 6"/>
          <p:cNvSpPr/>
          <p:nvPr/>
        </p:nvSpPr>
        <p:spPr>
          <a:xfrm>
            <a:off x="5269944" y="5191839"/>
            <a:ext cx="4090392" cy="1887736"/>
          </a:xfrm>
          <a:prstGeom prst="rect">
            <a:avLst/>
          </a:prstGeom>
          <a:noFill/>
          <a:ln/>
        </p:spPr>
        <p:txBody>
          <a:bodyPr wrap="square" rtlCol="0" anchor="t"/>
          <a:lstStyle/>
          <a:p>
            <a:pPr marL="0" indent="0" algn="l">
              <a:lnSpc>
                <a:spcPts val="2973"/>
              </a:lnSpc>
              <a:buNone/>
            </a:pPr>
            <a:r>
              <a:rPr lang="en-US" sz="1858" dirty="0">
                <a:solidFill>
                  <a:srgbClr val="D7D4CC"/>
                </a:solidFill>
                <a:latin typeface="Raleway" pitchFamily="34" charset="0"/>
                <a:ea typeface="Raleway" pitchFamily="34" charset="-122"/>
                <a:cs typeface="Raleway" pitchFamily="34" charset="-120"/>
              </a:rPr>
              <a:t>Google encrypts user data both in transit and at rest, using industry-standard encryption protocols to prevent unauthorized access and protect sensitive information.</a:t>
            </a:r>
            <a:endParaRPr lang="en-US" sz="1858" dirty="0"/>
          </a:p>
        </p:txBody>
      </p:sp>
      <p:pic>
        <p:nvPicPr>
          <p:cNvPr id="11" name="Image 2" descr="preencoded.png"/>
          <p:cNvPicPr>
            <a:picLocks noChangeAspect="1"/>
          </p:cNvPicPr>
          <p:nvPr/>
        </p:nvPicPr>
        <p:blipFill>
          <a:blip r:embed="rId5"/>
          <a:stretch>
            <a:fillRect/>
          </a:stretch>
        </p:blipFill>
        <p:spPr>
          <a:xfrm>
            <a:off x="9714190" y="1899642"/>
            <a:ext cx="4090392" cy="2528054"/>
          </a:xfrm>
          <a:prstGeom prst="rect">
            <a:avLst/>
          </a:prstGeom>
        </p:spPr>
      </p:pic>
      <p:sp>
        <p:nvSpPr>
          <p:cNvPr id="12" name="Text 7"/>
          <p:cNvSpPr/>
          <p:nvPr/>
        </p:nvSpPr>
        <p:spPr>
          <a:xfrm>
            <a:off x="9714190" y="4722614"/>
            <a:ext cx="2825591" cy="327660"/>
          </a:xfrm>
          <a:prstGeom prst="rect">
            <a:avLst/>
          </a:prstGeom>
          <a:noFill/>
          <a:ln/>
        </p:spPr>
        <p:txBody>
          <a:bodyPr wrap="none" rtlCol="0" anchor="t"/>
          <a:lstStyle/>
          <a:p>
            <a:pPr marL="0" indent="0" algn="l">
              <a:lnSpc>
                <a:spcPts val="2581"/>
              </a:lnSpc>
              <a:buNone/>
            </a:pPr>
            <a:r>
              <a:rPr lang="en-US" sz="2064" b="1" dirty="0">
                <a:solidFill>
                  <a:srgbClr val="D7D4CC"/>
                </a:solidFill>
                <a:latin typeface="Comfortaa" pitchFamily="34" charset="0"/>
                <a:ea typeface="Comfortaa" pitchFamily="34" charset="-122"/>
                <a:cs typeface="Comfortaa" pitchFamily="34" charset="-120"/>
              </a:rPr>
              <a:t>User Privacy Policies</a:t>
            </a:r>
            <a:endParaRPr lang="en-US" sz="2064" dirty="0"/>
          </a:p>
        </p:txBody>
      </p:sp>
      <p:sp>
        <p:nvSpPr>
          <p:cNvPr id="13" name="Text 8"/>
          <p:cNvSpPr/>
          <p:nvPr/>
        </p:nvSpPr>
        <p:spPr>
          <a:xfrm>
            <a:off x="9714190" y="5191839"/>
            <a:ext cx="4090392" cy="2265283"/>
          </a:xfrm>
          <a:prstGeom prst="rect">
            <a:avLst/>
          </a:prstGeom>
          <a:noFill/>
          <a:ln/>
        </p:spPr>
        <p:txBody>
          <a:bodyPr wrap="square" rtlCol="0" anchor="t"/>
          <a:lstStyle/>
          <a:p>
            <a:pPr marL="0" indent="0" algn="l">
              <a:lnSpc>
                <a:spcPts val="2973"/>
              </a:lnSpc>
              <a:buNone/>
            </a:pPr>
            <a:r>
              <a:rPr lang="en-US" sz="1858" dirty="0">
                <a:solidFill>
                  <a:srgbClr val="D7D4CC"/>
                </a:solidFill>
                <a:latin typeface="Raleway" pitchFamily="34" charset="0"/>
                <a:ea typeface="Raleway" pitchFamily="34" charset="-122"/>
                <a:cs typeface="Raleway" pitchFamily="34" charset="-120"/>
              </a:rPr>
              <a:t>Google has transparent privacy policies that outline how it collects, uses, and shares user data. Users are provided with controls to manage their privacy settings and access their personal information.</a:t>
            </a:r>
            <a:endParaRPr lang="en-US" sz="1858"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1744</Words>
  <Application>Microsoft Office PowerPoint</Application>
  <PresentationFormat>Custom</PresentationFormat>
  <Paragraphs>102</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Comfortaa</vt:lpstr>
      <vt:lpstr>Raleway</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harry 3</cp:lastModifiedBy>
  <cp:revision>4</cp:revision>
  <dcterms:created xsi:type="dcterms:W3CDTF">2024-07-24T09:50:49Z</dcterms:created>
  <dcterms:modified xsi:type="dcterms:W3CDTF">2024-07-24T10:10:25Z</dcterms:modified>
</cp:coreProperties>
</file>